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Raleway"/>
      <p:regular r:id="rId14"/>
      <p:bold r:id="rId15"/>
      <p:italic r:id="rId16"/>
      <p:boldItalic r:id="rId17"/>
    </p:embeddedFont>
    <p:embeddedFont>
      <p:font typeface="La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Lat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bold.fntdata"/><Relationship Id="rId14" Type="http://schemas.openxmlformats.org/officeDocument/2006/relationships/font" Target="fonts/Raleway-regular.fntdata"/><Relationship Id="rId17" Type="http://schemas.openxmlformats.org/officeDocument/2006/relationships/font" Target="fonts/Raleway-boldItalic.fntdata"/><Relationship Id="rId16" Type="http://schemas.openxmlformats.org/officeDocument/2006/relationships/font" Target="fonts/Raleway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.fntdata"/><Relationship Id="rId6" Type="http://schemas.openxmlformats.org/officeDocument/2006/relationships/slide" Target="slides/slide1.xml"/><Relationship Id="rId18" Type="http://schemas.openxmlformats.org/officeDocument/2006/relationships/font" Target="fonts/La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da2072a80e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da2072a80e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da2072a80e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da2072a80e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da2072a80e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da2072a80e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da2072a80e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da2072a80e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da2072a80e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da2072a80e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da2072a80e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da2072a80e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dba5fde00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dba5fde00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3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7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8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edutopia.org/article/5-tips-improving-students-success-math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floridaipdae.org/index.cfm?fuseaction=resources.GEDAHS&amp;caid=D8347DD26C9BC92ACC0CD5AB9F547266A43907FE413D5F3617A20BD9F050194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6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Basic Math Level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3" name="Google Shape;73;p13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>
            <p:ph type="title"/>
          </p:nvPr>
        </p:nvSpPr>
        <p:spPr>
          <a:xfrm>
            <a:off x="483250" y="575950"/>
            <a:ext cx="8238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22">
                <a:solidFill>
                  <a:schemeClr val="accent1"/>
                </a:solidFill>
                <a:latin typeface="Avenir"/>
                <a:ea typeface="Avenir"/>
                <a:cs typeface="Avenir"/>
                <a:sym typeface="Avenir"/>
              </a:rPr>
              <a:t>Mathematics:</a:t>
            </a:r>
            <a:endParaRPr sz="3222">
              <a:solidFill>
                <a:schemeClr val="accen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9" name="Google Shape;79;p14"/>
          <p:cNvSpPr txBox="1"/>
          <p:nvPr>
            <p:ph idx="1" type="body"/>
          </p:nvPr>
        </p:nvSpPr>
        <p:spPr>
          <a:xfrm>
            <a:off x="483275" y="1295600"/>
            <a:ext cx="8238600" cy="333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571500" lvl="0" marL="571500" rtl="0" algn="l">
              <a:lnSpc>
                <a:spcPct val="75000"/>
              </a:lnSpc>
              <a:spcBef>
                <a:spcPts val="1200"/>
              </a:spcBef>
              <a:spcAft>
                <a:spcPts val="0"/>
              </a:spcAft>
              <a:buSzPts val="2400"/>
              <a:buFont typeface="Avenir"/>
              <a:buChar char="•"/>
            </a:pPr>
            <a:r>
              <a:rPr b="1" lang="en" sz="2400">
                <a:solidFill>
                  <a:srgbClr val="202124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Involves using plenty of multi-step processes to solve problems</a:t>
            </a:r>
            <a:endParaRPr b="1" sz="2400">
              <a:solidFill>
                <a:srgbClr val="202124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indent="-571500" lvl="0" marL="571500" rtl="0" algn="l">
              <a:lnSpc>
                <a:spcPct val="75000"/>
              </a:lnSpc>
              <a:spcBef>
                <a:spcPts val="1200"/>
              </a:spcBef>
              <a:spcAft>
                <a:spcPts val="0"/>
              </a:spcAft>
              <a:buSzPts val="2400"/>
              <a:buFont typeface="Avenir"/>
              <a:buChar char="•"/>
            </a:pPr>
            <a:r>
              <a:rPr b="1" lang="en" sz="2400">
                <a:solidFill>
                  <a:srgbClr val="202124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Being able to master it takes a lot more practice than other subjects</a:t>
            </a:r>
            <a:endParaRPr b="1" sz="2400">
              <a:latin typeface="Avenir"/>
              <a:ea typeface="Avenir"/>
              <a:cs typeface="Avenir"/>
              <a:sym typeface="Avenir"/>
            </a:endParaRPr>
          </a:p>
          <a:p>
            <a:pPr indent="-571500" lvl="0" marL="571500" rtl="0" algn="l">
              <a:lnSpc>
                <a:spcPct val="75000"/>
              </a:lnSpc>
              <a:spcBef>
                <a:spcPts val="1200"/>
              </a:spcBef>
              <a:spcAft>
                <a:spcPts val="0"/>
              </a:spcAft>
              <a:buSzPts val="2400"/>
              <a:buFont typeface="Avenir"/>
              <a:buChar char="•"/>
            </a:pPr>
            <a:r>
              <a:rPr b="1" lang="en" sz="2400">
                <a:latin typeface="Avenir"/>
                <a:ea typeface="Avenir"/>
                <a:cs typeface="Avenir"/>
                <a:sym typeface="Avenir"/>
              </a:rPr>
              <a:t>Practical examples of math skills</a:t>
            </a:r>
            <a:endParaRPr b="1" sz="2400">
              <a:latin typeface="Avenir"/>
              <a:ea typeface="Avenir"/>
              <a:cs typeface="Avenir"/>
              <a:sym typeface="Avenir"/>
            </a:endParaRPr>
          </a:p>
          <a:p>
            <a:pPr indent="-381000" lvl="1" marL="914400" rtl="0" algn="l">
              <a:lnSpc>
                <a:spcPct val="75000"/>
              </a:lnSpc>
              <a:spcBef>
                <a:spcPts val="1200"/>
              </a:spcBef>
              <a:spcAft>
                <a:spcPts val="0"/>
              </a:spcAft>
              <a:buSzPts val="2400"/>
              <a:buFont typeface="Avenir"/>
              <a:buChar char="○"/>
            </a:pPr>
            <a:r>
              <a:rPr b="1" lang="en" sz="2400">
                <a:latin typeface="Avenir"/>
                <a:ea typeface="Avenir"/>
                <a:cs typeface="Avenir"/>
                <a:sym typeface="Avenir"/>
              </a:rPr>
              <a:t>Why is this skill useful?</a:t>
            </a:r>
            <a:endParaRPr b="1" sz="2400">
              <a:latin typeface="Avenir"/>
              <a:ea typeface="Avenir"/>
              <a:cs typeface="Avenir"/>
              <a:sym typeface="Avenir"/>
            </a:endParaRPr>
          </a:p>
          <a:p>
            <a:pPr indent="-381000" lvl="0" marL="457200" rtl="0" algn="l">
              <a:lnSpc>
                <a:spcPct val="75000"/>
              </a:lnSpc>
              <a:spcBef>
                <a:spcPts val="1200"/>
              </a:spcBef>
              <a:spcAft>
                <a:spcPts val="0"/>
              </a:spcAft>
              <a:buSzPts val="2400"/>
              <a:buFont typeface="Avenir"/>
              <a:buChar char="•"/>
            </a:pPr>
            <a:r>
              <a:rPr b="1" lang="en" sz="2400">
                <a:latin typeface="Avenir"/>
                <a:ea typeface="Avenir"/>
                <a:cs typeface="Avenir"/>
                <a:sym typeface="Avenir"/>
              </a:rPr>
              <a:t>Everyday math</a:t>
            </a:r>
            <a:endParaRPr b="1" sz="2400"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>
            <p:ph type="title"/>
          </p:nvPr>
        </p:nvSpPr>
        <p:spPr>
          <a:xfrm>
            <a:off x="465450" y="575950"/>
            <a:ext cx="82563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36956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90"/>
              <a:buFont typeface="Arial"/>
              <a:buNone/>
            </a:pPr>
            <a:r>
              <a:rPr lang="en" sz="2400">
                <a:solidFill>
                  <a:schemeClr val="accent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5 Tips for Improving Students’ Success in Math</a:t>
            </a:r>
            <a:endParaRPr sz="2400">
              <a:solidFill>
                <a:schemeClr val="accent1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700"/>
          </a:p>
        </p:txBody>
      </p:sp>
      <p:sp>
        <p:nvSpPr>
          <p:cNvPr id="85" name="Google Shape;85;p15"/>
          <p:cNvSpPr txBox="1"/>
          <p:nvPr>
            <p:ph idx="1" type="body"/>
          </p:nvPr>
        </p:nvSpPr>
        <p:spPr>
          <a:xfrm>
            <a:off x="465450" y="1211350"/>
            <a:ext cx="8256300" cy="317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-358140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ct val="100000"/>
              <a:buFont typeface="Avenir"/>
              <a:buAutoNum type="arabicPeriod"/>
            </a:pPr>
            <a:r>
              <a:rPr lang="en" sz="2400">
                <a:solidFill>
                  <a:srgbClr val="202124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Build confidence</a:t>
            </a:r>
            <a:endParaRPr sz="2400">
              <a:solidFill>
                <a:srgbClr val="202124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indent="-358140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ct val="100000"/>
              <a:buFont typeface="Avenir"/>
              <a:buAutoNum type="arabicPeriod"/>
            </a:pPr>
            <a:r>
              <a:rPr lang="en" sz="2400">
                <a:solidFill>
                  <a:srgbClr val="202124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Encourage questioning and make space for curiosity</a:t>
            </a:r>
            <a:endParaRPr sz="2400">
              <a:solidFill>
                <a:srgbClr val="202124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indent="-358140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ct val="100000"/>
              <a:buFont typeface="Avenir"/>
              <a:buAutoNum type="arabicPeriod"/>
            </a:pPr>
            <a:r>
              <a:rPr lang="en" sz="2400">
                <a:solidFill>
                  <a:srgbClr val="202124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Emphasize conceptual understanding over procedure</a:t>
            </a:r>
            <a:endParaRPr sz="2400">
              <a:solidFill>
                <a:srgbClr val="202124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indent="-358140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ct val="100000"/>
              <a:buFont typeface="Avenir"/>
              <a:buAutoNum type="arabicPeriod"/>
            </a:pPr>
            <a:r>
              <a:rPr lang="en" sz="2400">
                <a:solidFill>
                  <a:srgbClr val="202124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Provide authentic problems that increase students' drive to engage with math</a:t>
            </a:r>
            <a:endParaRPr sz="2400">
              <a:solidFill>
                <a:srgbClr val="202124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indent="-358140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ct val="100000"/>
              <a:buFont typeface="Avenir"/>
              <a:buAutoNum type="arabicPeriod"/>
            </a:pPr>
            <a:r>
              <a:rPr lang="en" sz="2400">
                <a:solidFill>
                  <a:srgbClr val="202124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Share positive attitudes about math</a:t>
            </a:r>
            <a:endParaRPr sz="2400">
              <a:solidFill>
                <a:srgbClr val="202124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02124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  <a:hlinkClick r:id="rId3"/>
              </a:rPr>
              <a:t>https://www.edutopia.org/article/5-tips-improving-students-success-math/</a:t>
            </a:r>
            <a:endParaRPr sz="2400">
              <a:solidFill>
                <a:srgbClr val="202124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3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/>
          <p:nvPr>
            <p:ph type="title"/>
          </p:nvPr>
        </p:nvSpPr>
        <p:spPr>
          <a:xfrm>
            <a:off x="425750" y="575950"/>
            <a:ext cx="82962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7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900">
                <a:solidFill>
                  <a:schemeClr val="accent1"/>
                </a:solidFill>
                <a:latin typeface="Avenir"/>
                <a:ea typeface="Avenir"/>
                <a:cs typeface="Avenir"/>
                <a:sym typeface="Avenir"/>
              </a:rPr>
              <a:t>Be a Guide</a:t>
            </a:r>
            <a:endParaRPr sz="3800">
              <a:solidFill>
                <a:schemeClr val="accen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91" name="Google Shape;91;p16"/>
          <p:cNvSpPr txBox="1"/>
          <p:nvPr>
            <p:ph idx="1" type="body"/>
          </p:nvPr>
        </p:nvSpPr>
        <p:spPr>
          <a:xfrm>
            <a:off x="476975" y="1211350"/>
            <a:ext cx="8244900" cy="345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571500" lvl="0" marL="571500" rtl="0" algn="l">
              <a:lnSpc>
                <a:spcPct val="75000"/>
              </a:lnSpc>
              <a:spcBef>
                <a:spcPts val="1200"/>
              </a:spcBef>
              <a:spcAft>
                <a:spcPts val="0"/>
              </a:spcAft>
              <a:buClr>
                <a:srgbClr val="426C7D"/>
              </a:buClr>
              <a:buSzPts val="2400"/>
              <a:buFont typeface="Arial"/>
              <a:buChar char="•"/>
            </a:pPr>
            <a:r>
              <a:rPr b="1" lang="en" sz="2400">
                <a:latin typeface="Avenir"/>
                <a:ea typeface="Avenir"/>
                <a:cs typeface="Avenir"/>
                <a:sym typeface="Avenir"/>
              </a:rPr>
              <a:t>Explain and model the steps </a:t>
            </a:r>
            <a:endParaRPr b="1" sz="2400">
              <a:latin typeface="Avenir"/>
              <a:ea typeface="Avenir"/>
              <a:cs typeface="Avenir"/>
              <a:sym typeface="Avenir"/>
            </a:endParaRPr>
          </a:p>
          <a:p>
            <a:pPr indent="-571500" lvl="0" marL="571500" rtl="0" algn="l">
              <a:lnSpc>
                <a:spcPct val="75000"/>
              </a:lnSpc>
              <a:spcBef>
                <a:spcPts val="1200"/>
              </a:spcBef>
              <a:spcAft>
                <a:spcPts val="0"/>
              </a:spcAft>
              <a:buClr>
                <a:srgbClr val="426C7D"/>
              </a:buClr>
              <a:buSzPts val="2400"/>
              <a:buFont typeface="Arial"/>
              <a:buChar char="•"/>
            </a:pPr>
            <a:r>
              <a:rPr b="1" lang="en" sz="2400">
                <a:latin typeface="Avenir"/>
                <a:ea typeface="Avenir"/>
                <a:cs typeface="Avenir"/>
                <a:sym typeface="Avenir"/>
              </a:rPr>
              <a:t>Allow the student to practice the steps with guidance</a:t>
            </a:r>
            <a:endParaRPr b="1" sz="2400">
              <a:latin typeface="Avenir"/>
              <a:ea typeface="Avenir"/>
              <a:cs typeface="Avenir"/>
              <a:sym typeface="Avenir"/>
            </a:endParaRPr>
          </a:p>
          <a:p>
            <a:pPr indent="-571500" lvl="0" marL="571500" rtl="0" algn="l">
              <a:lnSpc>
                <a:spcPct val="75000"/>
              </a:lnSpc>
              <a:spcBef>
                <a:spcPts val="1200"/>
              </a:spcBef>
              <a:spcAft>
                <a:spcPts val="0"/>
              </a:spcAft>
              <a:buClr>
                <a:srgbClr val="426C7D"/>
              </a:buClr>
              <a:buSzPts val="2400"/>
              <a:buFont typeface="Arial"/>
              <a:buChar char="•"/>
            </a:pPr>
            <a:r>
              <a:rPr b="1" lang="en" sz="2400">
                <a:latin typeface="Avenir"/>
                <a:ea typeface="Avenir"/>
                <a:cs typeface="Avenir"/>
                <a:sym typeface="Avenir"/>
              </a:rPr>
              <a:t>A math tutor should guide a student through the solution process, not just show how it's done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/>
          <p:nvPr>
            <p:ph type="title"/>
          </p:nvPr>
        </p:nvSpPr>
        <p:spPr>
          <a:xfrm>
            <a:off x="461950" y="575950"/>
            <a:ext cx="82599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ctr">
              <a:lnSpc>
                <a:spcPct val="7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426C7D"/>
                </a:solidFill>
                <a:latin typeface="Avenir"/>
                <a:ea typeface="Avenir"/>
                <a:cs typeface="Avenir"/>
                <a:sym typeface="Avenir"/>
              </a:rPr>
              <a:t>Ask the student leading questions</a:t>
            </a:r>
            <a:endParaRPr sz="3400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97" name="Google Shape;97;p17"/>
          <p:cNvSpPr txBox="1"/>
          <p:nvPr>
            <p:ph idx="1" type="body"/>
          </p:nvPr>
        </p:nvSpPr>
        <p:spPr>
          <a:xfrm>
            <a:off x="471775" y="1295600"/>
            <a:ext cx="825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571500" lvl="0" marL="571500" rtl="0" algn="l">
              <a:lnSpc>
                <a:spcPct val="75000"/>
              </a:lnSpc>
              <a:spcBef>
                <a:spcPts val="1200"/>
              </a:spcBef>
              <a:spcAft>
                <a:spcPts val="0"/>
              </a:spcAft>
              <a:buClr>
                <a:srgbClr val="426C7D"/>
              </a:buClr>
              <a:buSzPts val="2400"/>
              <a:buFont typeface="Arial"/>
              <a:buChar char="•"/>
            </a:pPr>
            <a:r>
              <a:rPr b="1" lang="en" sz="2400">
                <a:latin typeface="Avenir"/>
                <a:ea typeface="Avenir"/>
                <a:cs typeface="Avenir"/>
                <a:sym typeface="Avenir"/>
              </a:rPr>
              <a:t>D</a:t>
            </a:r>
            <a:r>
              <a:rPr b="1" lang="en" sz="2400">
                <a:latin typeface="Avenir"/>
                <a:ea typeface="Avenir"/>
                <a:cs typeface="Avenir"/>
                <a:sym typeface="Avenir"/>
              </a:rPr>
              <a:t>irect the student to discover the correct steps</a:t>
            </a:r>
            <a:endParaRPr b="1" sz="2400">
              <a:latin typeface="Avenir"/>
              <a:ea typeface="Avenir"/>
              <a:cs typeface="Avenir"/>
              <a:sym typeface="Avenir"/>
            </a:endParaRPr>
          </a:p>
          <a:p>
            <a:pPr indent="-571500" lvl="0" marL="571500" rtl="0" algn="l">
              <a:lnSpc>
                <a:spcPct val="75000"/>
              </a:lnSpc>
              <a:spcBef>
                <a:spcPts val="1200"/>
              </a:spcBef>
              <a:spcAft>
                <a:spcPts val="0"/>
              </a:spcAft>
              <a:buClr>
                <a:srgbClr val="426C7D"/>
              </a:buClr>
              <a:buSzPts val="2400"/>
              <a:buFont typeface="Arial"/>
              <a:buChar char="•"/>
            </a:pPr>
            <a:r>
              <a:rPr b="1" lang="en" sz="2400">
                <a:latin typeface="Avenir"/>
                <a:ea typeface="Avenir"/>
                <a:cs typeface="Avenir"/>
                <a:sym typeface="Avenir"/>
              </a:rPr>
              <a:t>Avoid doing problems for the student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571500" lvl="0" marL="571500" rtl="0" algn="l">
              <a:lnSpc>
                <a:spcPct val="75000"/>
              </a:lnSpc>
              <a:spcBef>
                <a:spcPts val="12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b="1" lang="en" sz="2400">
                <a:latin typeface="Avenir"/>
                <a:ea typeface="Avenir"/>
                <a:cs typeface="Avenir"/>
                <a:sym typeface="Avenir"/>
              </a:rPr>
              <a:t>More than one way to solve a problem</a:t>
            </a:r>
            <a:endParaRPr b="1" sz="2400">
              <a:latin typeface="Avenir"/>
              <a:ea typeface="Avenir"/>
              <a:cs typeface="Avenir"/>
              <a:sym typeface="Avenir"/>
            </a:endParaRPr>
          </a:p>
          <a:p>
            <a:pPr indent="-381000" lvl="1" marL="914400" rtl="0" algn="l">
              <a:lnSpc>
                <a:spcPct val="75000"/>
              </a:lnSpc>
              <a:spcBef>
                <a:spcPts val="1200"/>
              </a:spcBef>
              <a:spcAft>
                <a:spcPts val="0"/>
              </a:spcAft>
              <a:buSzPts val="2400"/>
              <a:buFont typeface="Arial"/>
              <a:buChar char="○"/>
            </a:pPr>
            <a:r>
              <a:rPr b="1" lang="en" sz="2400">
                <a:latin typeface="Avenir"/>
                <a:ea typeface="Avenir"/>
                <a:cs typeface="Avenir"/>
                <a:sym typeface="Avenir"/>
              </a:rPr>
              <a:t> Explore them if the student is struggling with the method you are using</a:t>
            </a:r>
            <a:endParaRPr b="1" sz="2400"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/>
          <p:nvPr>
            <p:ph type="title"/>
          </p:nvPr>
        </p:nvSpPr>
        <p:spPr>
          <a:xfrm>
            <a:off x="461950" y="575950"/>
            <a:ext cx="82599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1371600" rtl="0" algn="l">
              <a:lnSpc>
                <a:spcPct val="7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900">
                <a:solidFill>
                  <a:schemeClr val="accent1"/>
                </a:solidFill>
                <a:latin typeface="Avenir"/>
                <a:ea typeface="Avenir"/>
                <a:cs typeface="Avenir"/>
                <a:sym typeface="Avenir"/>
              </a:rPr>
              <a:t>Use visual charts or representations</a:t>
            </a:r>
            <a:endParaRPr sz="3500">
              <a:solidFill>
                <a:schemeClr val="accent1"/>
              </a:solidFill>
            </a:endParaRPr>
          </a:p>
        </p:txBody>
      </p:sp>
      <p:sp>
        <p:nvSpPr>
          <p:cNvPr id="103" name="Google Shape;103;p18"/>
          <p:cNvSpPr txBox="1"/>
          <p:nvPr>
            <p:ph idx="1" type="body"/>
          </p:nvPr>
        </p:nvSpPr>
        <p:spPr>
          <a:xfrm>
            <a:off x="471775" y="1211350"/>
            <a:ext cx="8259900" cy="338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571500" lvl="0" marL="571500" rtl="0" algn="l">
              <a:lnSpc>
                <a:spcPct val="75000"/>
              </a:lnSpc>
              <a:spcBef>
                <a:spcPts val="1200"/>
              </a:spcBef>
              <a:spcAft>
                <a:spcPts val="0"/>
              </a:spcAft>
              <a:buClr>
                <a:srgbClr val="426C7D"/>
              </a:buClr>
              <a:buSzPts val="2400"/>
              <a:buFont typeface="Arial"/>
              <a:buChar char="●"/>
            </a:pPr>
            <a:r>
              <a:rPr b="1" lang="en" sz="2400">
                <a:latin typeface="Avenir"/>
                <a:ea typeface="Avenir"/>
                <a:cs typeface="Avenir"/>
                <a:sym typeface="Avenir"/>
              </a:rPr>
              <a:t>Allows student “see” certain concepts </a:t>
            </a:r>
            <a:endParaRPr b="1" sz="2400">
              <a:latin typeface="Avenir"/>
              <a:ea typeface="Avenir"/>
              <a:cs typeface="Avenir"/>
              <a:sym typeface="Avenir"/>
            </a:endParaRPr>
          </a:p>
          <a:p>
            <a:pPr indent="-381000" lvl="1" marL="914400" rtl="0" algn="l">
              <a:lnSpc>
                <a:spcPct val="75000"/>
              </a:lnSpc>
              <a:spcBef>
                <a:spcPts val="1200"/>
              </a:spcBef>
              <a:spcAft>
                <a:spcPts val="0"/>
              </a:spcAft>
              <a:buClr>
                <a:srgbClr val="426C7D"/>
              </a:buClr>
              <a:buSzPts val="2400"/>
              <a:buFont typeface="Arial"/>
              <a:buChar char="○"/>
            </a:pPr>
            <a:r>
              <a:rPr b="1" lang="en" sz="2400">
                <a:latin typeface="Avenir"/>
                <a:ea typeface="Avenir"/>
                <a:cs typeface="Avenir"/>
                <a:sym typeface="Avenir"/>
              </a:rPr>
              <a:t>Fractions</a:t>
            </a:r>
            <a:endParaRPr b="1" sz="2400">
              <a:latin typeface="Avenir"/>
              <a:ea typeface="Avenir"/>
              <a:cs typeface="Avenir"/>
              <a:sym typeface="Avenir"/>
            </a:endParaRPr>
          </a:p>
          <a:p>
            <a:pPr indent="-381000" lvl="1" marL="914400" rtl="0" algn="l">
              <a:lnSpc>
                <a:spcPct val="75000"/>
              </a:lnSpc>
              <a:spcBef>
                <a:spcPts val="1200"/>
              </a:spcBef>
              <a:spcAft>
                <a:spcPts val="0"/>
              </a:spcAft>
              <a:buClr>
                <a:srgbClr val="426C7D"/>
              </a:buClr>
              <a:buSzPts val="2400"/>
              <a:buFont typeface="Arial"/>
              <a:buChar char="○"/>
            </a:pPr>
            <a:r>
              <a:rPr b="1" lang="en" sz="2400">
                <a:latin typeface="Avenir"/>
                <a:ea typeface="Avenir"/>
                <a:cs typeface="Avenir"/>
                <a:sym typeface="Avenir"/>
              </a:rPr>
              <a:t>Percentages</a:t>
            </a:r>
            <a:endParaRPr b="1" sz="2400">
              <a:latin typeface="Avenir"/>
              <a:ea typeface="Avenir"/>
              <a:cs typeface="Avenir"/>
              <a:sym typeface="Avenir"/>
            </a:endParaRPr>
          </a:p>
          <a:p>
            <a:pPr indent="-381000" lvl="1" marL="914400" rtl="0" algn="l">
              <a:lnSpc>
                <a:spcPct val="75000"/>
              </a:lnSpc>
              <a:spcBef>
                <a:spcPts val="1200"/>
              </a:spcBef>
              <a:spcAft>
                <a:spcPts val="0"/>
              </a:spcAft>
              <a:buClr>
                <a:srgbClr val="426C7D"/>
              </a:buClr>
              <a:buSzPts val="2400"/>
              <a:buFont typeface="Arial"/>
              <a:buChar char="○"/>
            </a:pPr>
            <a:r>
              <a:rPr b="1" lang="en" sz="2400">
                <a:latin typeface="Avenir"/>
                <a:ea typeface="Avenir"/>
                <a:cs typeface="Avenir"/>
                <a:sym typeface="Avenir"/>
              </a:rPr>
              <a:t>Graphing data </a:t>
            </a:r>
            <a:endParaRPr b="1" sz="2400">
              <a:latin typeface="Avenir"/>
              <a:ea typeface="Avenir"/>
              <a:cs typeface="Avenir"/>
              <a:sym typeface="Avenir"/>
            </a:endParaRPr>
          </a:p>
          <a:p>
            <a:pPr indent="-381000" lvl="1" marL="914400" rtl="0" algn="l">
              <a:lnSpc>
                <a:spcPct val="75000"/>
              </a:lnSpc>
              <a:spcBef>
                <a:spcPts val="1200"/>
              </a:spcBef>
              <a:spcAft>
                <a:spcPts val="0"/>
              </a:spcAft>
              <a:buClr>
                <a:srgbClr val="426C7D"/>
              </a:buClr>
              <a:buSzPts val="2400"/>
              <a:buFont typeface="Arial"/>
              <a:buChar char="○"/>
            </a:pPr>
            <a:r>
              <a:rPr b="1" lang="en" sz="2400">
                <a:latin typeface="Avenir"/>
                <a:ea typeface="Avenir"/>
                <a:cs typeface="Avenir"/>
                <a:sym typeface="Avenir"/>
              </a:rPr>
              <a:t>Placing numbers in a line</a:t>
            </a:r>
            <a:endParaRPr b="1" sz="2400"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/>
          <p:nvPr>
            <p:ph type="title"/>
          </p:nvPr>
        </p:nvSpPr>
        <p:spPr>
          <a:xfrm>
            <a:off x="471775" y="575950"/>
            <a:ext cx="82500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7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900">
                <a:solidFill>
                  <a:schemeClr val="accent1"/>
                </a:solidFill>
                <a:latin typeface="Avenir"/>
                <a:ea typeface="Avenir"/>
                <a:cs typeface="Avenir"/>
                <a:sym typeface="Avenir"/>
              </a:rPr>
              <a:t>Use manipulatives</a:t>
            </a:r>
            <a:endParaRPr sz="2600">
              <a:solidFill>
                <a:schemeClr val="accent1"/>
              </a:solidFill>
            </a:endParaRPr>
          </a:p>
        </p:txBody>
      </p:sp>
      <p:sp>
        <p:nvSpPr>
          <p:cNvPr id="109" name="Google Shape;109;p19"/>
          <p:cNvSpPr txBox="1"/>
          <p:nvPr>
            <p:ph idx="1" type="body"/>
          </p:nvPr>
        </p:nvSpPr>
        <p:spPr>
          <a:xfrm>
            <a:off x="481700" y="1140125"/>
            <a:ext cx="8250000" cy="345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571500" lvl="0" marL="571500" rtl="0" algn="l">
              <a:lnSpc>
                <a:spcPct val="75000"/>
              </a:lnSpc>
              <a:spcBef>
                <a:spcPts val="1200"/>
              </a:spcBef>
              <a:spcAft>
                <a:spcPts val="0"/>
              </a:spcAft>
              <a:buClr>
                <a:srgbClr val="426C7D"/>
              </a:buClr>
              <a:buSzPts val="2400"/>
              <a:buFont typeface="Arial"/>
              <a:buChar char="●"/>
            </a:pPr>
            <a:r>
              <a:rPr b="1" lang="en" sz="2400">
                <a:latin typeface="Avenir"/>
                <a:ea typeface="Avenir"/>
                <a:cs typeface="Avenir"/>
                <a:sym typeface="Avenir"/>
              </a:rPr>
              <a:t>F</a:t>
            </a:r>
            <a:r>
              <a:rPr b="1" lang="en" sz="2400">
                <a:latin typeface="Avenir"/>
                <a:ea typeface="Avenir"/>
                <a:cs typeface="Avenir"/>
                <a:sym typeface="Avenir"/>
              </a:rPr>
              <a:t>ake money for making change or counting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571500" lvl="0" marL="571500" rtl="0" algn="l">
              <a:lnSpc>
                <a:spcPct val="75000"/>
              </a:lnSpc>
              <a:spcBef>
                <a:spcPts val="1200"/>
              </a:spcBef>
              <a:spcAft>
                <a:spcPts val="0"/>
              </a:spcAft>
              <a:buSzPts val="2400"/>
              <a:buFont typeface="Arial"/>
              <a:buChar char="●"/>
            </a:pPr>
            <a:r>
              <a:rPr b="1" lang="en" sz="2400">
                <a:latin typeface="Avenir"/>
                <a:ea typeface="Avenir"/>
                <a:cs typeface="Avenir"/>
                <a:sym typeface="Avenir"/>
              </a:rPr>
              <a:t>Tens Blocks</a:t>
            </a:r>
            <a:endParaRPr b="1" sz="2400">
              <a:latin typeface="Avenir"/>
              <a:ea typeface="Avenir"/>
              <a:cs typeface="Avenir"/>
              <a:sym typeface="Avenir"/>
            </a:endParaRPr>
          </a:p>
          <a:p>
            <a:pPr indent="-571500" lvl="0" marL="571500" rtl="0" algn="l">
              <a:lnSpc>
                <a:spcPct val="75000"/>
              </a:lnSpc>
              <a:spcBef>
                <a:spcPts val="1200"/>
              </a:spcBef>
              <a:spcAft>
                <a:spcPts val="0"/>
              </a:spcAft>
              <a:buSzPts val="2400"/>
              <a:buFont typeface="Avenir"/>
              <a:buChar char="●"/>
            </a:pPr>
            <a:r>
              <a:rPr b="1" lang="en" sz="2400">
                <a:latin typeface="Avenir"/>
                <a:ea typeface="Avenir"/>
                <a:cs typeface="Avenir"/>
                <a:sym typeface="Avenir"/>
              </a:rPr>
              <a:t>Fraction “Pies”</a:t>
            </a:r>
            <a:endParaRPr b="1" sz="2400">
              <a:latin typeface="Avenir"/>
              <a:ea typeface="Avenir"/>
              <a:cs typeface="Avenir"/>
              <a:sym typeface="Avenir"/>
            </a:endParaRPr>
          </a:p>
          <a:p>
            <a:pPr indent="-571500" lvl="0" marL="571500" rtl="0" algn="l">
              <a:lnSpc>
                <a:spcPct val="75000"/>
              </a:lnSpc>
              <a:spcBef>
                <a:spcPts val="1200"/>
              </a:spcBef>
              <a:spcAft>
                <a:spcPts val="0"/>
              </a:spcAft>
              <a:buSzPts val="2400"/>
              <a:buFont typeface="Avenir"/>
              <a:buChar char="●"/>
            </a:pPr>
            <a:r>
              <a:rPr b="1" lang="en" sz="2400">
                <a:latin typeface="Avenir"/>
                <a:ea typeface="Avenir"/>
                <a:cs typeface="Avenir"/>
                <a:sym typeface="Avenir"/>
              </a:rPr>
              <a:t>Flash Cards</a:t>
            </a:r>
            <a:endParaRPr b="1" sz="2400"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Resources</a:t>
            </a:r>
            <a:endParaRPr/>
          </a:p>
        </p:txBody>
      </p:sp>
      <p:sp>
        <p:nvSpPr>
          <p:cNvPr id="115" name="Google Shape;115;p20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https://www.floridaipdae.org/index.cfm?fuseaction=resources.GEDAHS&amp;caid=D8347DD26C9BC92ACC0CD5AB9F547266A43907FE413D5F3617A20BD9F050194E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