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da1f3ab3cf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da1f3ab3c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da53e0ae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da53e0ae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b3088c1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db3088c1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d67889f81e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d67889f81e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1d67889f81e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67889f81e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1d67889f81e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1d67889f81e_1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da1f3ab3c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da1f3ab3c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d67889f81e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1d67889f81e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1d67889f81e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a1f3ab3c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da1f3ab3c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67889f81e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1d67889f81e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1d67889f81e_0_1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da1f3ab3cf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da1f3ab3cf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d67889f81e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1d67889f81e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1d67889f81e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venir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eastsideliteracy.org/tutorsupport/RW/RWIdeas.htm" TargetMode="External"/><Relationship Id="rId4" Type="http://schemas.openxmlformats.org/officeDocument/2006/relationships/hyperlink" Target="https://www.ncsall.net/fileadmin/resources/teach/uwriaa.pdf" TargetMode="External"/><Relationship Id="rId5" Type="http://schemas.openxmlformats.org/officeDocument/2006/relationships/hyperlink" Target="https://floridaliteracy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phonicsbloom.com/uk/article/phonics-benefits#:~:text=Phonics%20allows%20young%20readers%20to,also%20raises%20children's%20phonemic%20awareness." TargetMode="External"/><Relationship Id="rId4" Type="http://schemas.openxmlformats.org/officeDocument/2006/relationships/hyperlink" Target="https://files.eric.ed.gov/fulltext/ED512569.pdf" TargetMode="External"/><Relationship Id="rId5" Type="http://schemas.openxmlformats.org/officeDocument/2006/relationships/hyperlink" Target="https://files.eric.ed.gov/fulltext/ED512569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Basic Reading Level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6C7D"/>
                </a:solidFill>
              </a:rPr>
              <a:t>The Language Experience Method</a:t>
            </a:r>
            <a:endParaRPr>
              <a:solidFill>
                <a:srgbClr val="426C7D"/>
              </a:solidFill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-309562" lvl="0" marL="457200" rtl="0" algn="l">
              <a:spcBef>
                <a:spcPts val="500"/>
              </a:spcBef>
              <a:spcAft>
                <a:spcPts val="0"/>
              </a:spcAft>
              <a:buSzPct val="83333"/>
              <a:buChar char="•"/>
            </a:pPr>
            <a:r>
              <a:rPr lang="en"/>
              <a:t>Integrates speaking and listening, reading and writing through the development of a written text based on first hand experiences</a:t>
            </a:r>
            <a:endParaRPr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83333"/>
              <a:buChar char="•"/>
            </a:pPr>
            <a:r>
              <a:rPr lang="en"/>
              <a:t>Emphasize differences between spoken language and written language</a:t>
            </a:r>
            <a:endParaRPr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83333"/>
              <a:buChar char="•"/>
            </a:pPr>
            <a:r>
              <a:rPr lang="en"/>
              <a:t>Use familiar and expanded vocabulary, modelling ways in which their thoughts and words can be written down and later read</a:t>
            </a:r>
            <a:endParaRPr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83333"/>
              <a:buChar char="•"/>
            </a:pPr>
            <a:r>
              <a:rPr lang="en"/>
              <a:t>Capitalise on students’ interest and experiences</a:t>
            </a:r>
            <a:endParaRPr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83333"/>
              <a:buChar char="•"/>
            </a:pPr>
            <a:r>
              <a:rPr lang="en"/>
              <a:t>Prompt the students to reflect on the experiences</a:t>
            </a:r>
            <a:endParaRPr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83333"/>
              <a:buChar char="•"/>
            </a:pPr>
            <a:r>
              <a:rPr lang="en"/>
              <a:t>Ask questions to elicit details about the experience through more explicit language</a:t>
            </a:r>
            <a:endParaRPr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83333"/>
              <a:buChar char="•"/>
            </a:pPr>
            <a:r>
              <a:rPr lang="en"/>
              <a:t>Help students to rehearse the ideas they will be writing about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Language Experience Method cont.</a:t>
            </a:r>
            <a:endParaRPr/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Eve</a:t>
            </a:r>
            <a:r>
              <a:rPr lang="en"/>
              <a:t>ryday happenings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Common school experiences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Classroom</a:t>
            </a:r>
            <a:r>
              <a:rPr lang="en"/>
              <a:t> event or hands-on activity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Excursions 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Students' personal experiences or ideas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Lesson Ideas for Reading and Writing</a:t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http://www.eastsideliteracy.org/tutorsupport/RW/RWIdeas.htm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https://www.ncsall.net/fileadmin/resources/teach/uwriaa.pdf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https://floridaliteracy.org/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628650" y="391225"/>
            <a:ext cx="7886700" cy="922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venir"/>
              <a:buNone/>
            </a:pPr>
            <a:r>
              <a:rPr b="1" lang="en"/>
              <a:t>Encourage Students to Read ANYTHING</a:t>
            </a:r>
            <a:endParaRPr b="1"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697700" y="1426824"/>
            <a:ext cx="7886700" cy="2998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B</a:t>
            </a:r>
            <a:r>
              <a:rPr lang="en" sz="7200"/>
              <a:t>ooks</a:t>
            </a:r>
            <a:endParaRPr sz="7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Newspaper</a:t>
            </a:r>
            <a:endParaRPr sz="7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Magazines</a:t>
            </a:r>
            <a:endParaRPr sz="7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Comics</a:t>
            </a:r>
            <a:endParaRPr sz="7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Online material</a:t>
            </a:r>
            <a:endParaRPr sz="7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Cereal boxes</a:t>
            </a:r>
            <a:endParaRPr sz="7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ANYTHING!!!!!</a:t>
            </a:r>
            <a:endParaRPr sz="7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628650" y="273844"/>
            <a:ext cx="78867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>
                <a:solidFill>
                  <a:srgbClr val="426C7D"/>
                </a:solidFill>
              </a:rPr>
              <a:t>Games for Learning</a:t>
            </a:r>
            <a:endParaRPr b="1" sz="3000"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60485" y="993531"/>
            <a:ext cx="8189100" cy="3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100"/>
              <a:buNone/>
            </a:pPr>
            <a:r>
              <a:t/>
            </a:r>
            <a:endParaRPr b="1" i="1" sz="2100"/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100"/>
              <a:buNone/>
            </a:pPr>
            <a:r>
              <a:t/>
            </a:r>
            <a:endParaRPr b="1" i="1" sz="2100"/>
          </a:p>
        </p:txBody>
      </p:sp>
      <p:sp>
        <p:nvSpPr>
          <p:cNvPr id="91" name="Google Shape;91;p16"/>
          <p:cNvSpPr/>
          <p:nvPr/>
        </p:nvSpPr>
        <p:spPr>
          <a:xfrm>
            <a:off x="861646" y="1158947"/>
            <a:ext cx="73767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60485" y="1030944"/>
            <a:ext cx="8291400" cy="22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925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Read, read, read  all materials, signs, online, books, etc.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Crossword Puzzles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Word Find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Pictionary or Hangman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Letter Tiles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Memory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Puzzle pieces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Anything!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937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4616" y="530495"/>
            <a:ext cx="1885950" cy="1364456"/>
          </a:xfrm>
          <a:prstGeom prst="rect">
            <a:avLst/>
          </a:prstGeom>
          <a:noFill/>
          <a:ln cap="flat" cmpd="sng" w="9525">
            <a:solidFill>
              <a:srgbClr val="426C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8404" y="1696101"/>
            <a:ext cx="1129399" cy="1129399"/>
          </a:xfrm>
          <a:prstGeom prst="rect">
            <a:avLst/>
          </a:prstGeom>
          <a:noFill/>
          <a:ln cap="flat" cmpd="sng" w="9525">
            <a:solidFill>
              <a:srgbClr val="426C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3977" y="2255657"/>
            <a:ext cx="14287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4731" y="1880868"/>
            <a:ext cx="1964145" cy="2549803"/>
          </a:xfrm>
          <a:prstGeom prst="rect">
            <a:avLst/>
          </a:prstGeom>
          <a:noFill/>
          <a:ln cap="flat" cmpd="sng" w="9525">
            <a:solidFill>
              <a:srgbClr val="426C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628650" y="273847"/>
            <a:ext cx="7886700" cy="53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Five Concepts to Reading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628650" y="655875"/>
            <a:ext cx="7886700" cy="426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32500" lnSpcReduction="10000"/>
          </a:bodyPr>
          <a:lstStyle/>
          <a:p>
            <a:pPr indent="-31869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b="1" lang="en" sz="4365">
                <a:solidFill>
                  <a:srgbClr val="426C7D"/>
                </a:solidFill>
                <a:highlight>
                  <a:srgbClr val="FFFFFF"/>
                </a:highlight>
              </a:rPr>
              <a:t>Phonics</a:t>
            </a:r>
            <a:endParaRPr b="1" sz="4365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0599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lang="en" sz="3750">
                <a:solidFill>
                  <a:srgbClr val="426C7D"/>
                </a:solidFill>
                <a:highlight>
                  <a:srgbClr val="FFFFFF"/>
                </a:highlight>
              </a:rPr>
              <a:t>Understanding the </a:t>
            </a:r>
            <a:r>
              <a:rPr lang="en" sz="3750">
                <a:solidFill>
                  <a:srgbClr val="426C7D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sounds that correspond</a:t>
            </a:r>
            <a:r>
              <a:rPr lang="en" sz="3750">
                <a:solidFill>
                  <a:srgbClr val="426C7D"/>
                </a:solidFill>
                <a:highlight>
                  <a:srgbClr val="FFFFFF"/>
                </a:highlight>
              </a:rPr>
              <a:t> with the letters of the alphabet, including short and long vowels </a:t>
            </a:r>
            <a:endParaRPr sz="375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0599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lang="en" sz="3750">
                <a:solidFill>
                  <a:srgbClr val="426C7D"/>
                </a:solidFill>
                <a:highlight>
                  <a:srgbClr val="FFFFFF"/>
                </a:highlight>
              </a:rPr>
              <a:t>It also involves connecting the idea that letters correspond with sounds and those sounds make words</a:t>
            </a:r>
            <a:endParaRPr sz="375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1869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b="1" lang="en" sz="4365">
                <a:solidFill>
                  <a:srgbClr val="426C7D"/>
                </a:solidFill>
                <a:highlight>
                  <a:srgbClr val="FFFFFF"/>
                </a:highlight>
              </a:rPr>
              <a:t>Phonemic Awareness</a:t>
            </a:r>
            <a:endParaRPr b="1" sz="4365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0599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lang="en" sz="3750">
                <a:solidFill>
                  <a:srgbClr val="426C7D"/>
                </a:solidFill>
                <a:highlight>
                  <a:srgbClr val="FFFFFF"/>
                </a:highlight>
              </a:rPr>
              <a:t>Understanding the sounds that letter combinations have, including syllables, complete words, and consonant blends</a:t>
            </a:r>
            <a:endParaRPr sz="375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1869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b="1" lang="en" sz="4365">
                <a:solidFill>
                  <a:srgbClr val="426C7D"/>
                </a:solidFill>
                <a:highlight>
                  <a:srgbClr val="FFFFFF"/>
                </a:highlight>
              </a:rPr>
              <a:t>Vocabulary </a:t>
            </a:r>
            <a:endParaRPr b="1" sz="4365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0599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lang="en" sz="3750">
                <a:solidFill>
                  <a:srgbClr val="426C7D"/>
                </a:solidFill>
                <a:highlight>
                  <a:srgbClr val="FFFFFF"/>
                </a:highlight>
              </a:rPr>
              <a:t>The understanding of the meaning of words and how to use them appropriately and adequately in sentences</a:t>
            </a:r>
            <a:endParaRPr sz="375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1869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b="1" lang="en" sz="4365">
                <a:solidFill>
                  <a:srgbClr val="426C7D"/>
                </a:solidFill>
                <a:highlight>
                  <a:srgbClr val="FFFFFF"/>
                </a:highlight>
              </a:rPr>
              <a:t>Fluency</a:t>
            </a:r>
            <a:endParaRPr b="1" sz="4365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0599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lang="en" sz="3750">
                <a:solidFill>
                  <a:srgbClr val="426C7D"/>
                </a:solidFill>
                <a:highlight>
                  <a:srgbClr val="FFFFFF"/>
                </a:highlight>
              </a:rPr>
              <a:t>The capacity to read with the proper expression and speed, without errors </a:t>
            </a:r>
            <a:endParaRPr sz="375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0599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lang="en" sz="3750">
                <a:solidFill>
                  <a:srgbClr val="426C7D"/>
                </a:solidFill>
                <a:highlight>
                  <a:srgbClr val="FFFFFF"/>
                </a:highlight>
              </a:rPr>
              <a:t>A fluent reader can read in the same manner as they speak</a:t>
            </a:r>
            <a:endParaRPr sz="375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17341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b="1" lang="en" sz="4300">
                <a:solidFill>
                  <a:srgbClr val="426C7D"/>
                </a:solidFill>
                <a:highlight>
                  <a:srgbClr val="FFFFFF"/>
                </a:highlight>
              </a:rPr>
              <a:t>Comprehension</a:t>
            </a:r>
            <a:endParaRPr b="1" sz="430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0599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ct val="100000"/>
              <a:buChar char="•"/>
            </a:pPr>
            <a:r>
              <a:rPr lang="en" sz="3750">
                <a:solidFill>
                  <a:srgbClr val="426C7D"/>
                </a:solidFill>
                <a:highlight>
                  <a:srgbClr val="FFFFFF"/>
                </a:highlight>
              </a:rPr>
              <a:t>The capacity to recall characters, events, and the main concept of the passage or story once read, understanding what has been read correctly</a:t>
            </a:r>
            <a:endParaRPr sz="375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530" u="sng">
                <a:solidFill>
                  <a:schemeClr val="hlink"/>
                </a:solidFill>
                <a:hlinkClick r:id="rId4"/>
              </a:rPr>
              <a:t>https://files.eric.ed.gov</a:t>
            </a:r>
            <a:r>
              <a:rPr lang="en" sz="3530" u="sng">
                <a:solidFill>
                  <a:schemeClr val="hlink"/>
                </a:solidFill>
                <a:hlinkClick r:id="rId5"/>
              </a:rPr>
              <a:t>/fulltext/ED512569.pdf</a:t>
            </a:r>
            <a:endParaRPr sz="353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353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628650" y="262344"/>
            <a:ext cx="78867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venir"/>
              <a:buNone/>
            </a:pPr>
            <a:r>
              <a:rPr b="1" lang="en"/>
              <a:t>Approaches to Reading</a:t>
            </a:r>
            <a:endParaRPr b="1"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628650" y="1178170"/>
            <a:ext cx="7886700" cy="3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100"/>
              <a:buNone/>
            </a:pPr>
            <a:r>
              <a:t/>
            </a:r>
            <a:endParaRPr b="1" i="1" sz="2100"/>
          </a:p>
        </p:txBody>
      </p:sp>
      <p:sp>
        <p:nvSpPr>
          <p:cNvPr id="110" name="Google Shape;110;p18"/>
          <p:cNvSpPr/>
          <p:nvPr/>
        </p:nvSpPr>
        <p:spPr>
          <a:xfrm>
            <a:off x="861646" y="1334793"/>
            <a:ext cx="7042800" cy="3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venir"/>
              <a:buChar char="•"/>
            </a:pPr>
            <a:r>
              <a:rPr lang="en" sz="1800">
                <a:solidFill>
                  <a:srgbClr val="426C7D"/>
                </a:solidFill>
                <a:highlight>
                  <a:srgbClr val="FFFFFF"/>
                </a:highlight>
              </a:rPr>
              <a:t>The Phonics Method</a:t>
            </a:r>
            <a:endParaRPr sz="180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venir"/>
              <a:buChar char="•"/>
            </a:pPr>
            <a:r>
              <a:rPr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Phonemic Awareness</a:t>
            </a:r>
            <a:endParaRPr i="0" sz="1800" u="none" cap="none" strike="noStrike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venir"/>
              <a:buChar char="•"/>
            </a:pPr>
            <a:r>
              <a:rPr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Decoding</a:t>
            </a:r>
            <a:endParaRPr i="0" sz="1800" u="none" cap="none" strike="noStrike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venir"/>
              <a:buChar char="•"/>
            </a:pPr>
            <a:r>
              <a:rPr b="1" lang="en" sz="1800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The Whole-word Approach</a:t>
            </a:r>
            <a:endParaRPr i="0" sz="1800" u="none" cap="none" strike="noStrike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venir"/>
              <a:buChar char="•"/>
            </a:pPr>
            <a:r>
              <a:rPr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Fluency</a:t>
            </a:r>
            <a:endParaRPr i="0" sz="1800" u="none" cap="none" strike="noStrike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venir"/>
              <a:buChar char="•"/>
            </a:pPr>
            <a:r>
              <a:rPr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Vocabulary</a:t>
            </a:r>
            <a:endParaRPr i="0" sz="1800" u="none" cap="none" strike="noStrike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venir"/>
              <a:buChar char="•"/>
            </a:pPr>
            <a:r>
              <a:rPr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Comprehension</a:t>
            </a:r>
            <a:endParaRPr i="0" sz="1800" u="none" cap="none" strike="noStrike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venir"/>
              <a:buChar char="•"/>
            </a:pPr>
            <a:r>
              <a:rPr lang="en" sz="1800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The Language Experience Method</a:t>
            </a:r>
            <a:endParaRPr sz="1800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794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venir"/>
              <a:buChar char="•"/>
            </a:pPr>
            <a:r>
              <a:rPr lang="en" sz="1800">
                <a:solidFill>
                  <a:srgbClr val="426C7D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Teach language as a whole entity</a:t>
            </a:r>
            <a:endParaRPr sz="1800">
              <a:solidFill>
                <a:srgbClr val="426C7D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26C7D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26C7D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https://lincs.ed.gov/publications/html/teach_adults/teach_adults.html</a:t>
            </a:r>
            <a:endParaRPr sz="1200">
              <a:solidFill>
                <a:srgbClr val="426C7D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4332" y="1430967"/>
            <a:ext cx="2240474" cy="1595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17975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Phonics Method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202124"/>
              </a:buClr>
              <a:buSzPts val="2400"/>
              <a:buChar char="•"/>
            </a:pPr>
            <a:r>
              <a:rPr lang="en" sz="2400">
                <a:solidFill>
                  <a:srgbClr val="202124"/>
                </a:solidFill>
                <a:highlight>
                  <a:srgbClr val="FFFFFF"/>
                </a:highlight>
              </a:rPr>
              <a:t>Proceeds from part to whole</a:t>
            </a:r>
            <a:endParaRPr sz="24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•"/>
            </a:pPr>
            <a:r>
              <a:rPr lang="en" sz="2400">
                <a:solidFill>
                  <a:srgbClr val="202124"/>
                </a:solidFill>
                <a:highlight>
                  <a:srgbClr val="FFFFFF"/>
                </a:highlight>
              </a:rPr>
              <a:t>The building blocks of language</a:t>
            </a:r>
            <a:endParaRPr sz="24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•"/>
            </a:pPr>
            <a:r>
              <a:rPr lang="en" sz="2400">
                <a:solidFill>
                  <a:srgbClr val="202124"/>
                </a:solidFill>
                <a:highlight>
                  <a:srgbClr val="FFFFFF"/>
                </a:highlight>
              </a:rPr>
              <a:t>Break words down into sounds</a:t>
            </a:r>
            <a:endParaRPr sz="24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•"/>
            </a:pPr>
            <a:r>
              <a:rPr lang="en" sz="2400">
                <a:solidFill>
                  <a:srgbClr val="202124"/>
                </a:solidFill>
                <a:highlight>
                  <a:srgbClr val="FFFFFF"/>
                </a:highlight>
              </a:rPr>
              <a:t>Translate sounds into letters </a:t>
            </a:r>
            <a:endParaRPr sz="24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•"/>
            </a:pPr>
            <a:r>
              <a:rPr lang="en" sz="2400">
                <a:solidFill>
                  <a:srgbClr val="202124"/>
                </a:solidFill>
                <a:highlight>
                  <a:srgbClr val="FFFFFF"/>
                </a:highlight>
              </a:rPr>
              <a:t>Combine letters to form new words</a:t>
            </a:r>
            <a:endParaRPr sz="24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628650" y="273852"/>
            <a:ext cx="78867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Phonemic Method cont.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venir"/>
              <a:buNone/>
            </a:pPr>
            <a:r>
              <a:t/>
            </a:r>
            <a:endParaRPr b="1" sz="2700"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628650" y="1178170"/>
            <a:ext cx="7886700" cy="3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100"/>
              <a:buNone/>
            </a:pPr>
            <a:r>
              <a:t/>
            </a:r>
            <a:endParaRPr b="1" i="1" sz="2100"/>
          </a:p>
        </p:txBody>
      </p:sp>
      <p:sp>
        <p:nvSpPr>
          <p:cNvPr id="125" name="Google Shape;125;p20"/>
          <p:cNvSpPr/>
          <p:nvPr/>
        </p:nvSpPr>
        <p:spPr>
          <a:xfrm>
            <a:off x="861646" y="1334793"/>
            <a:ext cx="4888500" cy="31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31800" lvl="0" marL="431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Word Lists		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31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Word Families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31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Phonics Flowers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31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Letter Tiles – putting together words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31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Matching letter sounds and words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31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Find something that starts with …. Ends with…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9931" y="3193125"/>
            <a:ext cx="1943438" cy="136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4613" y="1044769"/>
            <a:ext cx="1794394" cy="158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</a:t>
            </a:r>
            <a:r>
              <a:rPr lang="en"/>
              <a:t> Whole Language Method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74650" lvl="0" marL="457200" rtl="0" algn="l">
              <a:spcBef>
                <a:spcPts val="500"/>
              </a:spcBef>
              <a:spcAft>
                <a:spcPts val="0"/>
              </a:spcAft>
              <a:buClr>
                <a:srgbClr val="426C7D"/>
              </a:buClr>
              <a:buSzPts val="2300"/>
              <a:buFont typeface="Avenir"/>
              <a:buChar char="•"/>
            </a:pPr>
            <a:r>
              <a:rPr lang="en" sz="2000">
                <a:solidFill>
                  <a:srgbClr val="426C7D"/>
                </a:solidFill>
                <a:highlight>
                  <a:srgbClr val="FFFFFF"/>
                </a:highlight>
              </a:rPr>
              <a:t>Student has engagement with the text</a:t>
            </a:r>
            <a:endParaRPr sz="200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2300"/>
              <a:buFont typeface="Avenir"/>
              <a:buChar char="•"/>
            </a:pPr>
            <a:r>
              <a:rPr lang="en" sz="2000">
                <a:solidFill>
                  <a:srgbClr val="426C7D"/>
                </a:solidFill>
                <a:highlight>
                  <a:srgbClr val="FFFFFF"/>
                </a:highlight>
              </a:rPr>
              <a:t>Emphasizes what the reader brings to the text</a:t>
            </a:r>
            <a:endParaRPr sz="200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2300"/>
              <a:buFont typeface="Avenir"/>
              <a:buChar char="•"/>
            </a:pPr>
            <a:r>
              <a:rPr lang="en" sz="2000">
                <a:solidFill>
                  <a:srgbClr val="426C7D"/>
                </a:solidFill>
                <a:highlight>
                  <a:srgbClr val="FFFFFF"/>
                </a:highlight>
              </a:rPr>
              <a:t>Contends that reading is driven by meaning and proceeds from whole to part</a:t>
            </a:r>
            <a:endParaRPr sz="200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2300"/>
              <a:buFont typeface="Avenir"/>
              <a:buChar char="•"/>
            </a:pPr>
            <a:r>
              <a:rPr lang="en" sz="2000">
                <a:solidFill>
                  <a:srgbClr val="426C7D"/>
                </a:solidFill>
                <a:highlight>
                  <a:srgbClr val="FFFFFF"/>
                </a:highlight>
              </a:rPr>
              <a:t>Automatic process, sometimes called sight-reading</a:t>
            </a:r>
            <a:endParaRPr sz="2000">
              <a:solidFill>
                <a:srgbClr val="426C7D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2000"/>
              <a:buChar char="•"/>
            </a:pPr>
            <a:r>
              <a:rPr lang="en" sz="2000">
                <a:solidFill>
                  <a:srgbClr val="426C7D"/>
                </a:solidFill>
                <a:highlight>
                  <a:srgbClr val="FFFFFF"/>
                </a:highlight>
              </a:rPr>
              <a:t>Faster and facilitates reading comprehension</a:t>
            </a:r>
            <a:endParaRPr sz="2000">
              <a:solidFill>
                <a:srgbClr val="426C7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628650" y="273844"/>
            <a:ext cx="78867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100">
                <a:solidFill>
                  <a:srgbClr val="426C7D"/>
                </a:solidFill>
              </a:rPr>
              <a:t>Whole Language Method cont.</a:t>
            </a:r>
            <a:endParaRPr b="1"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662832" y="1179799"/>
            <a:ext cx="7886700" cy="3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100"/>
              <a:buNone/>
            </a:pPr>
            <a:r>
              <a:t/>
            </a:r>
            <a:endParaRPr b="1" i="1" sz="2100"/>
          </a:p>
        </p:txBody>
      </p:sp>
      <p:sp>
        <p:nvSpPr>
          <p:cNvPr id="141" name="Google Shape;141;p22"/>
          <p:cNvSpPr/>
          <p:nvPr/>
        </p:nvSpPr>
        <p:spPr>
          <a:xfrm>
            <a:off x="861650" y="816975"/>
            <a:ext cx="7376700" cy="4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Use books, magazines, poems, articles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937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937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Fluency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Duet Reading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Echo Reading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Recorded Reading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937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Vocabulary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Sight Words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Context Clues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Signal Words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937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Comprehension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Graphic (visual) organizers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C7D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426C7D"/>
                </a:solidFill>
                <a:latin typeface="Avenir"/>
                <a:ea typeface="Avenir"/>
                <a:cs typeface="Avenir"/>
                <a:sym typeface="Avenir"/>
              </a:rPr>
              <a:t>Critical thinking questions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426C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541" y="1812508"/>
            <a:ext cx="1407319" cy="1828800"/>
          </a:xfrm>
          <a:prstGeom prst="rect">
            <a:avLst/>
          </a:prstGeom>
          <a:noFill/>
          <a:ln cap="flat" cmpd="sng" w="9525">
            <a:solidFill>
              <a:srgbClr val="426C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9340" y="627474"/>
            <a:ext cx="14001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ANCEDLITERACYDIET :: index :: Balanced Literacy Diet" id="144" name="Google Shape;14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3703" y="2699365"/>
            <a:ext cx="1607344" cy="1607344"/>
          </a:xfrm>
          <a:prstGeom prst="rect">
            <a:avLst/>
          </a:prstGeom>
          <a:noFill/>
          <a:ln cap="flat" cmpd="sng" w="9525">
            <a:solidFill>
              <a:srgbClr val="426C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