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rial Narrow"/>
      <p:regular r:id="rId13"/>
      <p:bold r:id="rId14"/>
      <p:italic r:id="rId15"/>
      <p:boldItalic r:id="rId16"/>
    </p:embeddedFont>
    <p:embeddedFont>
      <p:font typeface="Book Antiqua"/>
      <p:regular r:id="rId17"/>
      <p:bold r:id="rId18"/>
      <p:italic r:id="rId19"/>
      <p:boldItalic r:id="rId20"/>
    </p:embeddedFon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boldItalic.fntdata"/><Relationship Id="rId11" Type="http://schemas.openxmlformats.org/officeDocument/2006/relationships/slide" Target="slides/slide6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5.xml"/><Relationship Id="rId21" Type="http://schemas.openxmlformats.org/officeDocument/2006/relationships/font" Target="fonts/SourceSansPro-regular.fntdata"/><Relationship Id="rId13" Type="http://schemas.openxmlformats.org/officeDocument/2006/relationships/font" Target="fonts/ArialNarrow-regular.fntdata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Narrow-italic.fntdata"/><Relationship Id="rId14" Type="http://schemas.openxmlformats.org/officeDocument/2006/relationships/font" Target="fonts/ArialNarrow-bold.fntdata"/><Relationship Id="rId17" Type="http://schemas.openxmlformats.org/officeDocument/2006/relationships/font" Target="fonts/BookAntiqua-regular.fntdata"/><Relationship Id="rId16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ookAntiqua-italic.fntdata"/><Relationship Id="rId6" Type="http://schemas.openxmlformats.org/officeDocument/2006/relationships/slide" Target="slides/slide1.xml"/><Relationship Id="rId18" Type="http://schemas.openxmlformats.org/officeDocument/2006/relationships/font" Target="fonts/BookAntiqu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da597a463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da597a463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a597a463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a597a463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a597a463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da597a463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a597a463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da597a463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a597a463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da597a463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dba3a872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dba3a872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0116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628650" y="206231"/>
            <a:ext cx="78867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Book Antiqua"/>
              <a:buNone/>
              <a:defRPr b="1" i="0" sz="2400">
                <a:solidFill>
                  <a:srgbClr val="75707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11"/>
          <p:cNvSpPr/>
          <p:nvPr/>
        </p:nvSpPr>
        <p:spPr>
          <a:xfrm>
            <a:off x="628650" y="1062508"/>
            <a:ext cx="237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Book Antiqua"/>
              <a:buNone/>
            </a:pPr>
            <a:r>
              <a:rPr b="1" i="0" lang="en" sz="1500" u="none" cap="none" strike="noStrike">
                <a:solidFill>
                  <a:srgbClr val="1F3864"/>
                </a:solidFill>
                <a:latin typeface="Book Antiqua"/>
                <a:ea typeface="Book Antiqua"/>
                <a:cs typeface="Book Antiqua"/>
                <a:sym typeface="Book Antiqua"/>
              </a:rPr>
              <a:t>A 501(c)(3)Organization</a:t>
            </a:r>
            <a:endParaRPr b="0" i="0" sz="1500" u="none" cap="none" strike="noStrike">
              <a:solidFill>
                <a:srgbClr val="416C7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14"/>
          <p:cNvSpPr/>
          <p:nvPr/>
        </p:nvSpPr>
        <p:spPr>
          <a:xfrm>
            <a:off x="724434" y="1620982"/>
            <a:ext cx="1714500" cy="3099900"/>
          </a:xfrm>
          <a:prstGeom prst="roundRect">
            <a:avLst>
              <a:gd fmla="val 16667" name="adj"/>
            </a:avLst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4"/>
          <p:cNvSpPr/>
          <p:nvPr/>
        </p:nvSpPr>
        <p:spPr>
          <a:xfrm>
            <a:off x="3511797" y="1620982"/>
            <a:ext cx="1714500" cy="3099900"/>
          </a:xfrm>
          <a:prstGeom prst="roundRect">
            <a:avLst>
              <a:gd fmla="val 16667" name="adj"/>
            </a:avLst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4"/>
          <p:cNvSpPr/>
          <p:nvPr/>
        </p:nvSpPr>
        <p:spPr>
          <a:xfrm>
            <a:off x="6299161" y="1620982"/>
            <a:ext cx="1714500" cy="3099900"/>
          </a:xfrm>
          <a:prstGeom prst="roundRect">
            <a:avLst>
              <a:gd fmla="val 16667" name="adj"/>
            </a:avLst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4"/>
          <p:cNvSpPr txBox="1"/>
          <p:nvPr/>
        </p:nvSpPr>
        <p:spPr>
          <a:xfrm>
            <a:off x="935182" y="1337171"/>
            <a:ext cx="1267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 Students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4"/>
          <p:cNvSpPr/>
          <p:nvPr/>
        </p:nvSpPr>
        <p:spPr>
          <a:xfrm>
            <a:off x="3989207" y="1343983"/>
            <a:ext cx="75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Tutors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/>
          <p:nvPr/>
        </p:nvSpPr>
        <p:spPr>
          <a:xfrm>
            <a:off x="6417191" y="1337171"/>
            <a:ext cx="1478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Volunteers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628650" y="273844"/>
            <a:ext cx="78867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Book Antiqua"/>
              <a:buNone/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5963" y="1165476"/>
            <a:ext cx="5735782" cy="338979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/>
          <p:nvPr/>
        </p:nvSpPr>
        <p:spPr>
          <a:xfrm>
            <a:off x="6982691" y="1155086"/>
            <a:ext cx="1532700" cy="3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…And the donations of many more individuals, families, and friends in the Jacksonville community!  More information may be found on our website.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628650" y="273844"/>
            <a:ext cx="7886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Book Antiqua"/>
              <a:buNone/>
              <a:defRPr>
                <a:solidFill>
                  <a:srgbClr val="75707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6"/>
          <p:cNvSpPr/>
          <p:nvPr/>
        </p:nvSpPr>
        <p:spPr>
          <a:xfrm>
            <a:off x="716973" y="935182"/>
            <a:ext cx="77070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ABE: 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Basic Education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TABE: 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of Adult Basic Education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CASAS: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Comprehensive Adult Student Assessment Systems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 Level/Score: 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level and grade equivalency</a:t>
            </a:r>
            <a:endParaRPr b="1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812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L-Literacy (0-2); E-Easy (2-4); M-Medium (4 – 6); D- Difficult (6-9); A-Advanced (9-12)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812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Scaled scores can equate to grade levels and NRS levels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EFL: 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Functioning Level (ABE Levels 1 – 6) - ABE Literacy, Beg Basic Ed, Low Intermediate Basic Ed, High Intermediate Basic Ed, Low Adult Sec Ed, High Adult Secondary Ed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NRS: 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Reporting System for Adult Education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CAL: 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for Adult Learning, our partner at JPL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JPL: 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Jacksonville Public Library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FSCJ:</a:t>
            </a: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Florida State College of Jacksonville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Only">
  <p:cSld name="5_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600"/>
              <a:buFont typeface="Book Antiqua"/>
              <a:buNone/>
              <a:defRPr sz="2600"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38544" y="2020776"/>
            <a:ext cx="5654203" cy="162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628650" y="273844"/>
            <a:ext cx="7886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Book Antiqua"/>
              <a:buNone/>
              <a:defRPr>
                <a:solidFill>
                  <a:srgbClr val="75707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/>
        </p:nvSpPr>
        <p:spPr>
          <a:xfrm>
            <a:off x="628650" y="1186961"/>
            <a:ext cx="60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9"/>
          <p:cNvSpPr txBox="1"/>
          <p:nvPr/>
        </p:nvSpPr>
        <p:spPr>
          <a:xfrm rot="-5400000">
            <a:off x="-380551" y="2112496"/>
            <a:ext cx="3473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2,453 Individual Students Served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Time Period: 07/01/2014 – 06/30/2019</a:t>
            </a:r>
            <a:endParaRPr b="1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" name="Google Shape;66;p19"/>
          <p:cNvSpPr txBox="1"/>
          <p:nvPr/>
        </p:nvSpPr>
        <p:spPr>
          <a:xfrm>
            <a:off x="2526030" y="1303020"/>
            <a:ext cx="5429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7421" y="902971"/>
            <a:ext cx="5737859" cy="384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628650" y="273844"/>
            <a:ext cx="7886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Book Antiqua"/>
              <a:buNone/>
              <a:defRPr>
                <a:solidFill>
                  <a:srgbClr val="75707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20"/>
          <p:cNvSpPr/>
          <p:nvPr/>
        </p:nvSpPr>
        <p:spPr>
          <a:xfrm>
            <a:off x="716973" y="935182"/>
            <a:ext cx="7304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0"/>
          <p:cNvSpPr/>
          <p:nvPr/>
        </p:nvSpPr>
        <p:spPr>
          <a:xfrm>
            <a:off x="716973" y="1073681"/>
            <a:ext cx="5078100" cy="3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Florida State College at Jacksonville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Walk-Ins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Searches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Promotional Fliers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of Mouth (family, friends, current students)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Jacksonville Public Library’s Center for Adult Learning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Clara White Mission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Children and Families (DCF)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 Sulzbacher Center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Health Resource Center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Hubbard House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Source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Support Services (FSS)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Jacksonville Re-Entry Center (JREC)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 New Hope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Community-Based Organizations in Jacksonville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Orange">
  <p:cSld name="Transition - Oran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" type="body"/>
          </p:nvPr>
        </p:nvSpPr>
        <p:spPr>
          <a:xfrm>
            <a:off x="0" y="2370946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28650" y="273844"/>
            <a:ext cx="7886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Book Antiqua"/>
              <a:buNone/>
              <a:defRPr>
                <a:solidFill>
                  <a:srgbClr val="75707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21"/>
          <p:cNvSpPr/>
          <p:nvPr/>
        </p:nvSpPr>
        <p:spPr>
          <a:xfrm>
            <a:off x="716973" y="935182"/>
            <a:ext cx="7304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070"/>
              </a:buClr>
              <a:buSzPts val="14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070"/>
              </a:buClr>
              <a:buSzPts val="14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- Blue">
  <p:cSld name="1_Transition - Blu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/>
          <p:nvPr>
            <p:ph idx="1" type="body"/>
          </p:nvPr>
        </p:nvSpPr>
        <p:spPr>
          <a:xfrm>
            <a:off x="0" y="2370946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ransition - Gold">
  <p:cSld name="2_Transition - Gold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"/>
          <p:cNvSpPr txBox="1"/>
          <p:nvPr>
            <p:ph idx="1" type="body"/>
          </p:nvPr>
        </p:nvSpPr>
        <p:spPr>
          <a:xfrm>
            <a:off x="0" y="2370946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600"/>
              <a:buFont typeface="Book Antiqua"/>
              <a:buNone/>
              <a:defRPr sz="2600"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3081" y="1375172"/>
            <a:ext cx="5557838" cy="2393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600"/>
              <a:buFont typeface="Book Antiqua"/>
              <a:buNone/>
              <a:defRPr sz="2600"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8"/>
          <p:cNvSpPr/>
          <p:nvPr/>
        </p:nvSpPr>
        <p:spPr>
          <a:xfrm>
            <a:off x="628651" y="1661375"/>
            <a:ext cx="70794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416C7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Literacy Alliance of Northeast Florida’s mission is to increase literacy awareness and improve adult literacy in Jacksonville through formal instruction and volunteer-based tutoring.</a:t>
            </a:r>
            <a:endParaRPr b="0" i="0" sz="1500" u="none" cap="none" strike="noStrike">
              <a:solidFill>
                <a:srgbClr val="416C7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628650" y="206231"/>
            <a:ext cx="78867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600"/>
              <a:buFont typeface="Book Antiqua"/>
              <a:buNone/>
              <a:defRPr sz="2600"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9"/>
          <p:cNvSpPr/>
          <p:nvPr/>
        </p:nvSpPr>
        <p:spPr>
          <a:xfrm>
            <a:off x="628650" y="1062508"/>
            <a:ext cx="70794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1969: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“Literacy Action” founded.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1972: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“Literacy Action” incorporated as Learn to Read, Inc.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1977: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Admitted to the United Way.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2010: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Launched partnership with Jacksonville Public Library.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Expanded service from grade levels 0.0-6.0 to serve up to 9.0.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Added Math and Numeracy programs.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Launched partnership with Bethel Baptist Church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2017:</a:t>
            </a: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Launched partnership with correctional facilities in Jacksonville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to the Jessie Ball DuPont Center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 Horton recognized by Florida Literacy Coalition with Mary J Brogan Award</a:t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(Recognizes a Florida resident whose support of literacy exhibits the highest standards of excellence, dedication, 	leadership, creativity and accomplishment.)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2020: </a:t>
            </a:r>
            <a:r>
              <a:rPr b="0" i="1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change to Literacy Alliance of Northeast Florida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16C7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628650" y="206231"/>
            <a:ext cx="78867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Book Antiqua"/>
              <a:buNone/>
              <a:defRPr b="1">
                <a:solidFill>
                  <a:srgbClr val="75707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10"/>
          <p:cNvSpPr/>
          <p:nvPr/>
        </p:nvSpPr>
        <p:spPr>
          <a:xfrm>
            <a:off x="628650" y="1202144"/>
            <a:ext cx="78867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Literacy Alliance’s logo shows a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hummingbird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tail feathers of the hummingbird look like pages of a book.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chose a hummingbird. It traditionally represents hope, independence, freedom and optimism. Their wings allow them to fly in all directions - including backwards!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students are very flexible, and able to overcome setbacks. They know that sometimes they have to go backwards before they can go forward.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tagline is, “where opportunities take flight,” because literacy skills will open up opportunities.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  <a:defRPr b="0" i="0" sz="24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literacy.nationaldb.org/index.php/literacy-development-continuu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iles.eric.ed.gov/fulltext/EJ1266185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ducation.vic.gov.a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loridaipdae.org/dfiles/resources/lessons/GED/RLA_Lesson_Plans/Thematic_Lesson_Plan/Thematic_Lesson_Plan.pdf" TargetMode="External"/><Relationship Id="rId4" Type="http://schemas.openxmlformats.org/officeDocument/2006/relationships/hyperlink" Target="https://sites.gsu.edu/csal/general-adult-literacy-websites/" TargetMode="External"/><Relationship Id="rId5" Type="http://schemas.openxmlformats.org/officeDocument/2006/relationships/hyperlink" Target="https://www.floridaipdae.org/" TargetMode="External"/><Relationship Id="rId6" Type="http://schemas.openxmlformats.org/officeDocument/2006/relationships/hyperlink" Target="https://sites.gsu.edu/cs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ctrTitle"/>
          </p:nvPr>
        </p:nvSpPr>
        <p:spPr>
          <a:xfrm>
            <a:off x="311700" y="744575"/>
            <a:ext cx="8520600" cy="1755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Intermediate Reading Level</a:t>
            </a:r>
            <a:endParaRPr b="1"/>
          </a:p>
        </p:txBody>
      </p:sp>
      <p:sp>
        <p:nvSpPr>
          <p:cNvPr id="88" name="Google Shape;88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 Stages of Literacy Development</a:t>
            </a:r>
            <a:endParaRPr/>
          </a:p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-346710" lvl="0" marL="4572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" sz="2400"/>
              <a:t>E</a:t>
            </a:r>
            <a:r>
              <a:rPr lang="en" sz="2400"/>
              <a:t>mergent literacy</a:t>
            </a:r>
            <a:endParaRPr sz="2400"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/>
              <a:t>Alphabetic fluency</a:t>
            </a:r>
            <a:endParaRPr sz="2400"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/>
              <a:t>Words and patterns</a:t>
            </a:r>
            <a:endParaRPr sz="2400"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/>
              <a:t>Intermediate reading</a:t>
            </a:r>
            <a:endParaRPr sz="2400"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/>
              <a:t>Advanced reading</a:t>
            </a:r>
            <a:endParaRPr sz="2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70" u="sng">
                <a:solidFill>
                  <a:schemeClr val="hlink"/>
                </a:solidFill>
                <a:hlinkClick r:id="rId3"/>
              </a:rPr>
              <a:t>http://literacy.nationaldb.org/index.php/literacy-development-continuum/</a:t>
            </a:r>
            <a:endParaRPr sz="227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High Order Thinking</a:t>
            </a:r>
            <a:endParaRPr/>
          </a:p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Reading to learn new information and writing for multiple purposes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Less difficulty with independent reading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Reading to explore new concepts from numerous perspectives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Reading longer materials such as textbooks with little difficulty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An interest in wanting to learn and develop new vocabulary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/>
          <p:nvPr>
            <p:ph type="title"/>
          </p:nvPr>
        </p:nvSpPr>
        <p:spPr>
          <a:xfrm>
            <a:off x="628650" y="1960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High Order Thinking</a:t>
            </a:r>
            <a:endParaRPr/>
          </a:p>
        </p:txBody>
      </p:sp>
      <p:sp>
        <p:nvSpPr>
          <p:cNvPr id="106" name="Google Shape;106;p27"/>
          <p:cNvSpPr txBox="1"/>
          <p:nvPr>
            <p:ph idx="1" type="body"/>
          </p:nvPr>
        </p:nvSpPr>
        <p:spPr>
          <a:xfrm>
            <a:off x="628650" y="1088301"/>
            <a:ext cx="7886700" cy="354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Desire to read numerous types of reading materials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Becomes a daily tool for learning new information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Ability to formulate longer texts such as essays or book reports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Usually have a strong understanding of the meaning and semantics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Ability to understand and retain complex reading materials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https://files.eric.ed.gov/fulltext/EJ1266185.pdf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7 types of higher-order thinking skills</a:t>
            </a:r>
            <a:endParaRPr/>
          </a:p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628650" y="958751"/>
            <a:ext cx="7886700" cy="367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0000" lnSpcReduction="10000"/>
          </a:bodyPr>
          <a:lstStyle/>
          <a:p>
            <a:pPr indent="-295275" lvl="0" marL="4572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Critical thinking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Read an article in a business journal, ask who wrote the article, what their credentials are, what other writing they've done in the past and other questions that can help assess their ideas</a:t>
            </a:r>
            <a:endParaRPr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Metacognition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Closely examine the processes using in order to learn and retain new information, </a:t>
            </a:r>
            <a:r>
              <a:rPr lang="en"/>
              <a:t>strengths</a:t>
            </a:r>
            <a:r>
              <a:rPr lang="en"/>
              <a:t> and weaknesses</a:t>
            </a:r>
            <a:endParaRPr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Comprehension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A nursing student in school needs to understand not only which procedures to use, but how those procedures can apply to new patients</a:t>
            </a:r>
            <a:endParaRPr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Application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Apply a piece of information </a:t>
            </a:r>
            <a:r>
              <a:rPr lang="en"/>
              <a:t>obtained</a:t>
            </a:r>
            <a:r>
              <a:rPr lang="en"/>
              <a:t> to a similar issue or project</a:t>
            </a:r>
            <a:endParaRPr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Evaluation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Assess new information based on ideas or concepts you already know</a:t>
            </a:r>
            <a:endParaRPr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Synthesis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Gather relevant information about every way to study for a big exam and then develops a study plan</a:t>
            </a:r>
            <a:endParaRPr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Inference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Use available information to make a reasonable estimate of information that is unknown</a:t>
            </a:r>
            <a:endParaRPr/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https://www.education.vic.gov.au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/>
          <p:nvPr>
            <p:ph type="title"/>
          </p:nvPr>
        </p:nvSpPr>
        <p:spPr>
          <a:xfrm>
            <a:off x="628650" y="116601"/>
            <a:ext cx="7886700" cy="115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Reading Activities</a:t>
            </a:r>
            <a:endParaRPr/>
          </a:p>
        </p:txBody>
      </p:sp>
      <p:sp>
        <p:nvSpPr>
          <p:cNvPr id="118" name="Google Shape;118;p29"/>
          <p:cNvSpPr txBox="1"/>
          <p:nvPr>
            <p:ph idx="1" type="body"/>
          </p:nvPr>
        </p:nvSpPr>
        <p:spPr>
          <a:xfrm>
            <a:off x="628650" y="997601"/>
            <a:ext cx="7886700" cy="3635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</a:t>
            </a:r>
            <a:r>
              <a:rPr lang="en" sz="1600"/>
              <a:t>ose provocative questions, statements or scenarios to generate discussion 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600"/>
              <a:t>The use of 'what if' questions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Require students to explain concepts using analogies, similes and metaphors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Pose problems with no single solution, or that have multiple pathways to a solution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Model a range of problem solving strategies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Use concept mapping to assist students to make connections between and within ideas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Pose paradoxes for students to consider 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600"/>
              <a:t>Example: In a study of World War 1, students can be presented with the statement: 'War nurses saved lives, but they also contributed to deaths'</a:t>
            </a:r>
            <a:endParaRPr sz="1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24" name="Google Shape;124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https://www.floridaipdae.org/dfiles/resources/lessons/GED/RLA_Lesson_Plans/Thematic_Lesson_Plan/Thematic_Lesson_Plan.pdf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https://sites.gsu.edu/csal/general-adult-literacy-websites/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https://www.floridaipdae.org/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https://sites.gsu.edu/csal/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