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12192000"/>
  <p:notesSz cx="6858000" cy="9144000"/>
  <p:embeddedFontLst>
    <p:embeddedFont>
      <p:font typeface="Arial Narrow"/>
      <p:regular r:id="rId49"/>
      <p:bold r:id="rId50"/>
      <p:italic r:id="rId51"/>
      <p:boldItalic r:id="rId52"/>
    </p:embeddedFont>
    <p:embeddedFont>
      <p:font typeface="Book Antiqua"/>
      <p:regular r:id="rId53"/>
      <p:bold r:id="rId54"/>
      <p:italic r:id="rId55"/>
      <p:boldItalic r:id="rId56"/>
    </p:embeddedFont>
    <p:embeddedFont>
      <p:font typeface="Source Sans Pr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1" roundtripDataSignature="AMtx7mjBbKkmfdc95ueyiWkEFtBvQaP6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137C3F-1BA1-43E9-9090-9CF167E4BA96}">
  <a:tblStyle styleId="{78137C3F-1BA1-43E9-9090-9CF167E4BA9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ArialNarrow-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SourceSansPr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rialNarrow-italic.fntdata"/><Relationship Id="rId50" Type="http://schemas.openxmlformats.org/officeDocument/2006/relationships/font" Target="fonts/ArialNarrow-bold.fntdata"/><Relationship Id="rId53" Type="http://schemas.openxmlformats.org/officeDocument/2006/relationships/font" Target="fonts/BookAntiqua-regular.fntdata"/><Relationship Id="rId52" Type="http://schemas.openxmlformats.org/officeDocument/2006/relationships/font" Target="fonts/ArialNarrow-boldItalic.fntdata"/><Relationship Id="rId11" Type="http://schemas.openxmlformats.org/officeDocument/2006/relationships/slide" Target="slides/slide5.xml"/><Relationship Id="rId55" Type="http://schemas.openxmlformats.org/officeDocument/2006/relationships/font" Target="fonts/BookAntiqua-italic.fntdata"/><Relationship Id="rId10" Type="http://schemas.openxmlformats.org/officeDocument/2006/relationships/slide" Target="slides/slide4.xml"/><Relationship Id="rId54" Type="http://schemas.openxmlformats.org/officeDocument/2006/relationships/font" Target="fonts/BookAntiqua-bold.fntdata"/><Relationship Id="rId13" Type="http://schemas.openxmlformats.org/officeDocument/2006/relationships/slide" Target="slides/slide7.xml"/><Relationship Id="rId57" Type="http://schemas.openxmlformats.org/officeDocument/2006/relationships/font" Target="fonts/SourceSansPro-regular.fntdata"/><Relationship Id="rId12" Type="http://schemas.openxmlformats.org/officeDocument/2006/relationships/slide" Target="slides/slide6.xml"/><Relationship Id="rId56" Type="http://schemas.openxmlformats.org/officeDocument/2006/relationships/font" Target="fonts/BookAntiqua-boldItalic.fntdata"/><Relationship Id="rId15" Type="http://schemas.openxmlformats.org/officeDocument/2006/relationships/slide" Target="slides/slide9.xml"/><Relationship Id="rId59" Type="http://schemas.openxmlformats.org/officeDocument/2006/relationships/font" Target="fonts/SourceSansPro-italic.fntdata"/><Relationship Id="rId14" Type="http://schemas.openxmlformats.org/officeDocument/2006/relationships/slide" Target="slides/slide8.xml"/><Relationship Id="rId58" Type="http://schemas.openxmlformats.org/officeDocument/2006/relationships/font" Target="fonts/SourceSansPr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db200649d4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db200649d4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1db200649d4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db200649d4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1db200649d4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db200649d4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da54ff3908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1da54ff3908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1da54ff3908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db200649d4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db200649d4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1db200649d4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dc10cc5e6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1dc10cc5e6c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g1dc10cc5e6c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db200649d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1db200649d4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1db200649d4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dc147eb4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1dc147eb4b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1dc147eb4b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3" name="Shape 13"/>
        <p:cNvGrpSpPr/>
        <p:nvPr/>
      </p:nvGrpSpPr>
      <p:grpSpPr>
        <a:xfrm>
          <a:off x="0" y="0"/>
          <a:ext cx="0" cy="0"/>
          <a:chOff x="0" y="0"/>
          <a:chExt cx="0" cy="0"/>
        </a:xfrm>
      </p:grpSpPr>
      <p:pic>
        <p:nvPicPr>
          <p:cNvPr descr="A screenshot of a cell phone&#10;&#10;Description automatically generated" id="14" name="Google Shape;14;p93"/>
          <p:cNvPicPr preferRelativeResize="0"/>
          <p:nvPr/>
        </p:nvPicPr>
        <p:blipFill rotWithShape="1">
          <a:blip r:embed="rId2">
            <a:alphaModFix/>
          </a:blip>
          <a:srcRect b="0" l="0" r="0" t="0"/>
          <a:stretch/>
        </p:blipFill>
        <p:spPr>
          <a:xfrm>
            <a:off x="-373488"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39" name="Shape 39"/>
        <p:cNvGrpSpPr/>
        <p:nvPr/>
      </p:nvGrpSpPr>
      <p:grpSpPr>
        <a:xfrm>
          <a:off x="0" y="0"/>
          <a:ext cx="0" cy="0"/>
          <a:chOff x="0" y="0"/>
          <a:chExt cx="0" cy="0"/>
        </a:xfrm>
      </p:grpSpPr>
      <p:sp>
        <p:nvSpPr>
          <p:cNvPr id="40" name="Google Shape;40;p102"/>
          <p:cNvSpPr txBox="1"/>
          <p:nvPr>
            <p:ph type="title"/>
          </p:nvPr>
        </p:nvSpPr>
        <p:spPr>
          <a:xfrm>
            <a:off x="838200" y="274974"/>
            <a:ext cx="10515600" cy="922761"/>
          </a:xfrm>
          <a:prstGeom prst="rect">
            <a:avLst/>
          </a:prstGeom>
          <a:noFill/>
          <a:ln>
            <a:noFill/>
          </a:ln>
        </p:spPr>
        <p:txBody>
          <a:bodyPr anchorCtr="0" anchor="ctr" bIns="45700" lIns="91425" spcFirstLastPara="1" rIns="91425" wrap="square" tIns="45700">
            <a:noAutofit/>
          </a:bodyPr>
          <a:lstStyle>
            <a:lvl1pPr lvl="0" marR="0" algn="ctr">
              <a:lnSpc>
                <a:spcPct val="90000"/>
              </a:lnSpc>
              <a:spcBef>
                <a:spcPts val="1600"/>
              </a:spcBef>
              <a:spcAft>
                <a:spcPts val="0"/>
              </a:spcAft>
              <a:buClr>
                <a:srgbClr val="757070"/>
              </a:buClr>
              <a:buSzPts val="3200"/>
              <a:buFont typeface="Book Antiqua"/>
              <a:buNone/>
              <a:defRPr b="1" i="0" sz="3200">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02"/>
          <p:cNvSpPr/>
          <p:nvPr/>
        </p:nvSpPr>
        <p:spPr>
          <a:xfrm>
            <a:off x="838200" y="1416677"/>
            <a:ext cx="3167130" cy="5539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1F3864"/>
              </a:buClr>
              <a:buSzPts val="2000"/>
              <a:buFont typeface="Book Antiqua"/>
              <a:buNone/>
            </a:pPr>
            <a:r>
              <a:rPr b="1" i="0" lang="en-US" sz="2000" u="none" cap="none" strike="noStrike">
                <a:solidFill>
                  <a:srgbClr val="1F3864"/>
                </a:solidFill>
                <a:latin typeface="Book Antiqua"/>
                <a:ea typeface="Book Antiqua"/>
                <a:cs typeface="Book Antiqua"/>
                <a:sym typeface="Book Antiqua"/>
              </a:rPr>
              <a:t>A 501(c)(3)Organization</a:t>
            </a:r>
            <a:endParaRPr b="0" i="0" sz="2000" u="none" cap="none" strike="noStrike">
              <a:solidFill>
                <a:srgbClr val="416C7D"/>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 name="Shape 42"/>
        <p:cNvGrpSpPr/>
        <p:nvPr/>
      </p:nvGrpSpPr>
      <p:grpSpPr>
        <a:xfrm>
          <a:off x="0" y="0"/>
          <a:ext cx="0" cy="0"/>
          <a:chOff x="0" y="0"/>
          <a:chExt cx="0" cy="0"/>
        </a:xfrm>
      </p:grpSpPr>
      <p:sp>
        <p:nvSpPr>
          <p:cNvPr id="43" name="Google Shape;43;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4" name="Shape 44"/>
        <p:cNvGrpSpPr/>
        <p:nvPr/>
      </p:nvGrpSpPr>
      <p:grpSpPr>
        <a:xfrm>
          <a:off x="0" y="0"/>
          <a:ext cx="0" cy="0"/>
          <a:chOff x="0" y="0"/>
          <a:chExt cx="0" cy="0"/>
        </a:xfrm>
      </p:grpSpPr>
      <p:sp>
        <p:nvSpPr>
          <p:cNvPr id="45" name="Google Shape;45;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6" name="Shape 46"/>
        <p:cNvGrpSpPr/>
        <p:nvPr/>
      </p:nvGrpSpPr>
      <p:grpSpPr>
        <a:xfrm>
          <a:off x="0" y="0"/>
          <a:ext cx="0" cy="0"/>
          <a:chOff x="0" y="0"/>
          <a:chExt cx="0" cy="0"/>
        </a:xfrm>
      </p:grpSpPr>
      <p:sp>
        <p:nvSpPr>
          <p:cNvPr id="47" name="Google Shape;47;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5"/>
          <p:cNvSpPr/>
          <p:nvPr/>
        </p:nvSpPr>
        <p:spPr>
          <a:xfrm>
            <a:off x="965912" y="2161309"/>
            <a:ext cx="2286000" cy="4133300"/>
          </a:xfrm>
          <a:prstGeom prst="roundRect">
            <a:avLst>
              <a:gd fmla="val 16667" name="adj"/>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105"/>
          <p:cNvSpPr/>
          <p:nvPr/>
        </p:nvSpPr>
        <p:spPr>
          <a:xfrm>
            <a:off x="4682396" y="2161309"/>
            <a:ext cx="2286000" cy="4133300"/>
          </a:xfrm>
          <a:prstGeom prst="roundRect">
            <a:avLst>
              <a:gd fmla="val 16667" name="adj"/>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105"/>
          <p:cNvSpPr/>
          <p:nvPr/>
        </p:nvSpPr>
        <p:spPr>
          <a:xfrm>
            <a:off x="8398881" y="2161309"/>
            <a:ext cx="2286000" cy="4133300"/>
          </a:xfrm>
          <a:prstGeom prst="roundRect">
            <a:avLst>
              <a:gd fmla="val 16667" name="adj"/>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105"/>
          <p:cNvSpPr txBox="1"/>
          <p:nvPr/>
        </p:nvSpPr>
        <p:spPr>
          <a:xfrm>
            <a:off x="1246909" y="1782895"/>
            <a:ext cx="169025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Adult Students</a:t>
            </a:r>
            <a:endParaRPr b="1" i="0" sz="1800" u="none" cap="none" strike="noStrike">
              <a:solidFill>
                <a:schemeClr val="dk1"/>
              </a:solidFill>
              <a:latin typeface="Calibri"/>
              <a:ea typeface="Calibri"/>
              <a:cs typeface="Calibri"/>
              <a:sym typeface="Calibri"/>
            </a:endParaRPr>
          </a:p>
        </p:txBody>
      </p:sp>
      <p:sp>
        <p:nvSpPr>
          <p:cNvPr id="52" name="Google Shape;52;p105"/>
          <p:cNvSpPr/>
          <p:nvPr/>
        </p:nvSpPr>
        <p:spPr>
          <a:xfrm>
            <a:off x="5318943" y="1791977"/>
            <a:ext cx="10129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Tutors</a:t>
            </a:r>
            <a:endParaRPr b="1" i="0" sz="1800" u="none" cap="none" strike="noStrike">
              <a:solidFill>
                <a:schemeClr val="dk1"/>
              </a:solidFill>
              <a:latin typeface="Calibri"/>
              <a:ea typeface="Calibri"/>
              <a:cs typeface="Calibri"/>
              <a:sym typeface="Calibri"/>
            </a:endParaRPr>
          </a:p>
        </p:txBody>
      </p:sp>
      <p:sp>
        <p:nvSpPr>
          <p:cNvPr id="53" name="Google Shape;53;p105"/>
          <p:cNvSpPr/>
          <p:nvPr/>
        </p:nvSpPr>
        <p:spPr>
          <a:xfrm>
            <a:off x="8556254" y="1782895"/>
            <a:ext cx="19712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Other Volunteers</a:t>
            </a:r>
            <a:endParaRPr b="1"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54" name="Shape 54"/>
        <p:cNvGrpSpPr/>
        <p:nvPr/>
      </p:nvGrpSpPr>
      <p:grpSpPr>
        <a:xfrm>
          <a:off x="0" y="0"/>
          <a:ext cx="0" cy="0"/>
          <a:chOff x="0" y="0"/>
          <a:chExt cx="0" cy="0"/>
        </a:xfrm>
      </p:grpSpPr>
      <p:sp>
        <p:nvSpPr>
          <p:cNvPr id="55" name="Google Shape;55;p106"/>
          <p:cNvSpPr txBox="1"/>
          <p:nvPr>
            <p:ph type="title"/>
          </p:nvPr>
        </p:nvSpPr>
        <p:spPr>
          <a:xfrm>
            <a:off x="838200" y="365126"/>
            <a:ext cx="10515600" cy="10896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Book Antiqua"/>
              <a:buNone/>
              <a:defRPr>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 name="Google Shape;56;p106"/>
          <p:cNvPicPr preferRelativeResize="0"/>
          <p:nvPr/>
        </p:nvPicPr>
        <p:blipFill rotWithShape="1">
          <a:blip r:embed="rId2">
            <a:alphaModFix/>
          </a:blip>
          <a:srcRect b="0" l="0" r="0" t="0"/>
          <a:stretch/>
        </p:blipFill>
        <p:spPr>
          <a:xfrm>
            <a:off x="1274618" y="1553968"/>
            <a:ext cx="7647710" cy="4519728"/>
          </a:xfrm>
          <a:prstGeom prst="rect">
            <a:avLst/>
          </a:prstGeom>
          <a:noFill/>
          <a:ln>
            <a:noFill/>
          </a:ln>
        </p:spPr>
      </p:pic>
      <p:sp>
        <p:nvSpPr>
          <p:cNvPr id="57" name="Google Shape;57;p106"/>
          <p:cNvSpPr txBox="1"/>
          <p:nvPr/>
        </p:nvSpPr>
        <p:spPr>
          <a:xfrm>
            <a:off x="9310255" y="1540114"/>
            <a:ext cx="2043545" cy="48936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…And the donations of many more individuals, families, and friends in the Jacksonville community!  More information may be found on our website. </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58" name="Shape 58"/>
        <p:cNvGrpSpPr/>
        <p:nvPr/>
      </p:nvGrpSpPr>
      <p:grpSpPr>
        <a:xfrm>
          <a:off x="0" y="0"/>
          <a:ext cx="0" cy="0"/>
          <a:chOff x="0" y="0"/>
          <a:chExt cx="0" cy="0"/>
        </a:xfrm>
      </p:grpSpPr>
      <p:sp>
        <p:nvSpPr>
          <p:cNvPr id="59" name="Google Shape;59;p107"/>
          <p:cNvSpPr txBox="1"/>
          <p:nvPr>
            <p:ph type="title"/>
          </p:nvPr>
        </p:nvSpPr>
        <p:spPr>
          <a:xfrm>
            <a:off x="838200" y="365126"/>
            <a:ext cx="10515600" cy="66321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Book Antiqua"/>
              <a:buNone/>
              <a:defRPr>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7"/>
          <p:cNvSpPr/>
          <p:nvPr/>
        </p:nvSpPr>
        <p:spPr>
          <a:xfrm>
            <a:off x="955964" y="1246909"/>
            <a:ext cx="10275916" cy="521681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ABE: </a:t>
            </a:r>
            <a:r>
              <a:rPr b="0" i="1" lang="en-US" sz="1800" u="none" cap="none" strike="noStrike">
                <a:solidFill>
                  <a:schemeClr val="dk1"/>
                </a:solidFill>
                <a:latin typeface="Arial"/>
                <a:ea typeface="Arial"/>
                <a:cs typeface="Arial"/>
                <a:sym typeface="Arial"/>
              </a:rPr>
              <a:t>Adult Basic Education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TABE: </a:t>
            </a:r>
            <a:r>
              <a:rPr b="0" i="1" lang="en-US" sz="1800" u="none" cap="none" strike="noStrike">
                <a:solidFill>
                  <a:schemeClr val="dk1"/>
                </a:solidFill>
                <a:latin typeface="Arial"/>
                <a:ea typeface="Arial"/>
                <a:cs typeface="Arial"/>
                <a:sym typeface="Arial"/>
              </a:rPr>
              <a:t>Test of Adult Basic Education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CASAS:</a:t>
            </a:r>
            <a:r>
              <a:rPr b="0" i="1" lang="en-US" sz="1800" u="none" cap="none" strike="noStrike">
                <a:solidFill>
                  <a:schemeClr val="dk1"/>
                </a:solidFill>
                <a:latin typeface="Arial"/>
                <a:ea typeface="Arial"/>
                <a:cs typeface="Arial"/>
                <a:sym typeface="Arial"/>
              </a:rPr>
              <a:t> Comprehensive Adult Student Assessment Systems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TABE Level/Score: </a:t>
            </a:r>
            <a:r>
              <a:rPr b="0" i="1" lang="en-US" sz="1800" u="none" cap="none" strike="noStrike">
                <a:solidFill>
                  <a:schemeClr val="dk1"/>
                </a:solidFill>
                <a:latin typeface="Arial"/>
                <a:ea typeface="Arial"/>
                <a:cs typeface="Arial"/>
                <a:sym typeface="Arial"/>
              </a:rPr>
              <a:t>Test level and grade equivalency</a:t>
            </a:r>
            <a:endParaRPr b="1" i="1" sz="1800" u="none" cap="none" strike="noStrike">
              <a:solidFill>
                <a:schemeClr val="dk1"/>
              </a:solidFill>
              <a:latin typeface="Arial"/>
              <a:ea typeface="Arial"/>
              <a:cs typeface="Arial"/>
              <a:sym typeface="Arial"/>
            </a:endParaRPr>
          </a:p>
          <a:p>
            <a:pPr indent="-342900" lvl="1" marL="1085850" marR="0" rtl="0" algn="l">
              <a:lnSpc>
                <a:spcPct val="100000"/>
              </a:lnSpc>
              <a:spcBef>
                <a:spcPts val="90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L-Literacy (0-2); E-Easy (2-4); M-Medium (4 – 6); D- Difficult (6-9); A-Advanced (9-12)</a:t>
            </a:r>
            <a:endParaRPr b="0" i="0" sz="1400" u="none" cap="none" strike="noStrike">
              <a:solidFill>
                <a:srgbClr val="000000"/>
              </a:solidFill>
              <a:latin typeface="Arial"/>
              <a:ea typeface="Arial"/>
              <a:cs typeface="Arial"/>
              <a:sym typeface="Arial"/>
            </a:endParaRPr>
          </a:p>
          <a:p>
            <a:pPr indent="-342900" lvl="1" marL="1085850" marR="0" rtl="0" algn="l">
              <a:lnSpc>
                <a:spcPct val="100000"/>
              </a:lnSpc>
              <a:spcBef>
                <a:spcPts val="90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Scaled scores can equate to grade levels and NRS levels</a:t>
            </a:r>
            <a:endParaRPr b="0" i="1" sz="1800" u="none" cap="none" strike="noStrike">
              <a:solidFill>
                <a:schemeClr val="dk1"/>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EFL: </a:t>
            </a:r>
            <a:r>
              <a:rPr b="0" i="1" lang="en-US" sz="1800" u="none" cap="none" strike="noStrike">
                <a:solidFill>
                  <a:schemeClr val="dk1"/>
                </a:solidFill>
                <a:latin typeface="Arial"/>
                <a:ea typeface="Arial"/>
                <a:cs typeface="Arial"/>
                <a:sym typeface="Arial"/>
              </a:rPr>
              <a:t>Educational Functioning Level (ABE Levels 1 – 6) - ABE Literacy, Beg Basic Ed, Low Intermediate Basic Ed, High Intermediate Basic Ed, Low Adult Sec Ed, High Adult Secondary Ed</a:t>
            </a:r>
            <a:endParaRPr b="0" i="1" sz="1800" u="none" cap="none" strike="noStrike">
              <a:solidFill>
                <a:schemeClr val="dk1"/>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NRS: </a:t>
            </a:r>
            <a:r>
              <a:rPr b="0" i="1" lang="en-US" sz="1800" u="none" cap="none" strike="noStrike">
                <a:solidFill>
                  <a:schemeClr val="dk1"/>
                </a:solidFill>
                <a:latin typeface="Arial"/>
                <a:ea typeface="Arial"/>
                <a:cs typeface="Arial"/>
                <a:sym typeface="Arial"/>
              </a:rPr>
              <a:t>National Reporting System for Adult Education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CAL: </a:t>
            </a:r>
            <a:r>
              <a:rPr b="0" i="1" lang="en-US" sz="1800" u="none" cap="none" strike="noStrike">
                <a:solidFill>
                  <a:schemeClr val="dk1"/>
                </a:solidFill>
                <a:latin typeface="Arial"/>
                <a:ea typeface="Arial"/>
                <a:cs typeface="Arial"/>
                <a:sym typeface="Arial"/>
              </a:rPr>
              <a:t>Center for Adult Learning, our partner at JPL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JPL: </a:t>
            </a:r>
            <a:r>
              <a:rPr b="0" i="1" lang="en-US" sz="1800" u="none" cap="none" strike="noStrike">
                <a:solidFill>
                  <a:schemeClr val="dk1"/>
                </a:solidFill>
                <a:latin typeface="Arial"/>
                <a:ea typeface="Arial"/>
                <a:cs typeface="Arial"/>
                <a:sym typeface="Arial"/>
              </a:rPr>
              <a:t>Jacksonville Public Library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chemeClr val="dk1"/>
              </a:buClr>
              <a:buSzPts val="1800"/>
              <a:buFont typeface="Arial"/>
              <a:buChar char="•"/>
            </a:pPr>
            <a:r>
              <a:rPr b="1" i="1" lang="en-US" sz="1800" u="none" cap="none" strike="noStrike">
                <a:solidFill>
                  <a:schemeClr val="dk1"/>
                </a:solidFill>
                <a:latin typeface="Arial"/>
                <a:ea typeface="Arial"/>
                <a:cs typeface="Arial"/>
                <a:sym typeface="Arial"/>
              </a:rPr>
              <a:t>FSCJ:</a:t>
            </a:r>
            <a:r>
              <a:rPr b="0" i="1" lang="en-US" sz="1800" u="none" cap="none" strike="noStrike">
                <a:solidFill>
                  <a:schemeClr val="dk1"/>
                </a:solidFill>
                <a:latin typeface="Arial"/>
                <a:ea typeface="Arial"/>
                <a:cs typeface="Arial"/>
                <a:sym typeface="Arial"/>
              </a:rPr>
              <a:t> Florida State College of Jacksonville</a:t>
            </a:r>
            <a:endParaRPr b="0" i="1" sz="1800" u="none" cap="none" strike="noStrike">
              <a:solidFill>
                <a:schemeClr val="dk1"/>
              </a:solidFill>
              <a:latin typeface="Arial"/>
              <a:ea typeface="Arial"/>
              <a:cs typeface="Arial"/>
              <a:sym typeface="Arial"/>
            </a:endParaRPr>
          </a:p>
          <a:p>
            <a:pPr indent="-228600" lvl="0" marL="342900" marR="0" rtl="0" algn="l">
              <a:lnSpc>
                <a:spcPct val="100000"/>
              </a:lnSpc>
              <a:spcBef>
                <a:spcPts val="900"/>
              </a:spcBef>
              <a:spcAft>
                <a:spcPts val="0"/>
              </a:spcAft>
              <a:buClr>
                <a:schemeClr val="dk1"/>
              </a:buClr>
              <a:buSzPts val="1800"/>
              <a:buFont typeface="Arial"/>
              <a:buNone/>
            </a:pPr>
            <a:r>
              <a:t/>
            </a:r>
            <a:endParaRPr b="0" i="1"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61" name="Shape 61"/>
        <p:cNvGrpSpPr/>
        <p:nvPr/>
      </p:nvGrpSpPr>
      <p:grpSpPr>
        <a:xfrm>
          <a:off x="0" y="0"/>
          <a:ext cx="0" cy="0"/>
          <a:chOff x="0" y="0"/>
          <a:chExt cx="0" cy="0"/>
        </a:xfrm>
      </p:grpSpPr>
      <p:sp>
        <p:nvSpPr>
          <p:cNvPr id="62" name="Google Shape;62;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p:cSld name="5_Title Only">
    <p:spTree>
      <p:nvGrpSpPr>
        <p:cNvPr id="63" name="Shape 63"/>
        <p:cNvGrpSpPr/>
        <p:nvPr/>
      </p:nvGrpSpPr>
      <p:grpSpPr>
        <a:xfrm>
          <a:off x="0" y="0"/>
          <a:ext cx="0" cy="0"/>
          <a:chOff x="0" y="0"/>
          <a:chExt cx="0" cy="0"/>
        </a:xfrm>
      </p:grpSpPr>
      <p:sp>
        <p:nvSpPr>
          <p:cNvPr id="64" name="Google Shape;64;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757070"/>
              </a:buClr>
              <a:buSzPts val="3500"/>
              <a:buFont typeface="Book Antiqua"/>
              <a:buNone/>
              <a:defRPr sz="3500">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5" name="Google Shape;65;p109"/>
          <p:cNvPicPr preferRelativeResize="0"/>
          <p:nvPr/>
        </p:nvPicPr>
        <p:blipFill rotWithShape="1">
          <a:blip r:embed="rId2">
            <a:alphaModFix/>
          </a:blip>
          <a:srcRect b="0" l="0" r="0" t="0"/>
          <a:stretch/>
        </p:blipFill>
        <p:spPr>
          <a:xfrm>
            <a:off x="2184725" y="2694368"/>
            <a:ext cx="7538937" cy="217070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66" name="Shape 66"/>
        <p:cNvGrpSpPr/>
        <p:nvPr/>
      </p:nvGrpSpPr>
      <p:grpSpPr>
        <a:xfrm>
          <a:off x="0" y="0"/>
          <a:ext cx="0" cy="0"/>
          <a:chOff x="0" y="0"/>
          <a:chExt cx="0" cy="0"/>
        </a:xfrm>
      </p:grpSpPr>
      <p:sp>
        <p:nvSpPr>
          <p:cNvPr id="67" name="Google Shape;67;p110"/>
          <p:cNvSpPr txBox="1"/>
          <p:nvPr>
            <p:ph type="title"/>
          </p:nvPr>
        </p:nvSpPr>
        <p:spPr>
          <a:xfrm>
            <a:off x="838200" y="365126"/>
            <a:ext cx="10515600" cy="66321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Book Antiqua"/>
              <a:buNone/>
              <a:defRPr>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0"/>
          <p:cNvSpPr txBox="1"/>
          <p:nvPr/>
        </p:nvSpPr>
        <p:spPr>
          <a:xfrm>
            <a:off x="838200" y="1582615"/>
            <a:ext cx="800219" cy="44078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110"/>
          <p:cNvSpPr txBox="1"/>
          <p:nvPr/>
        </p:nvSpPr>
        <p:spPr>
          <a:xfrm rot="-5400000">
            <a:off x="-830778" y="3140222"/>
            <a:ext cx="4630616"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Narrow"/>
                <a:ea typeface="Arial Narrow"/>
                <a:cs typeface="Arial Narrow"/>
                <a:sym typeface="Arial Narrow"/>
              </a:rPr>
              <a:t>2,453 Individual Students Served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Narrow"/>
                <a:ea typeface="Arial Narrow"/>
                <a:cs typeface="Arial Narrow"/>
                <a:sym typeface="Arial Narrow"/>
              </a:rPr>
              <a:t>Time Period: 07/01/2014 – 06/30/2019</a:t>
            </a:r>
            <a:endParaRPr b="1" i="0" sz="2400" u="none" cap="none" strike="noStrike">
              <a:solidFill>
                <a:schemeClr val="dk1"/>
              </a:solidFill>
              <a:latin typeface="Arial Narrow"/>
              <a:ea typeface="Arial Narrow"/>
              <a:cs typeface="Arial Narrow"/>
              <a:sym typeface="Arial Narrow"/>
            </a:endParaRPr>
          </a:p>
        </p:txBody>
      </p:sp>
      <p:sp>
        <p:nvSpPr>
          <p:cNvPr id="70" name="Google Shape;70;p110"/>
          <p:cNvSpPr txBox="1"/>
          <p:nvPr/>
        </p:nvSpPr>
        <p:spPr>
          <a:xfrm>
            <a:off x="3368040" y="1737360"/>
            <a:ext cx="7239000" cy="42531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1" name="Google Shape;71;p110"/>
          <p:cNvPicPr preferRelativeResize="0"/>
          <p:nvPr/>
        </p:nvPicPr>
        <p:blipFill rotWithShape="1">
          <a:blip r:embed="rId2">
            <a:alphaModFix/>
          </a:blip>
          <a:srcRect b="0" l="0" r="0" t="0"/>
          <a:stretch/>
        </p:blipFill>
        <p:spPr>
          <a:xfrm>
            <a:off x="2956561" y="1203961"/>
            <a:ext cx="7650479" cy="513203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72" name="Shape 72"/>
        <p:cNvGrpSpPr/>
        <p:nvPr/>
      </p:nvGrpSpPr>
      <p:grpSpPr>
        <a:xfrm>
          <a:off x="0" y="0"/>
          <a:ext cx="0" cy="0"/>
          <a:chOff x="0" y="0"/>
          <a:chExt cx="0" cy="0"/>
        </a:xfrm>
      </p:grpSpPr>
      <p:sp>
        <p:nvSpPr>
          <p:cNvPr id="73" name="Google Shape;73;p111"/>
          <p:cNvSpPr txBox="1"/>
          <p:nvPr>
            <p:ph type="title"/>
          </p:nvPr>
        </p:nvSpPr>
        <p:spPr>
          <a:xfrm>
            <a:off x="838200" y="365126"/>
            <a:ext cx="10515600" cy="66321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Book Antiqua"/>
              <a:buNone/>
              <a:defRPr>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1"/>
          <p:cNvSpPr/>
          <p:nvPr/>
        </p:nvSpPr>
        <p:spPr>
          <a:xfrm>
            <a:off x="955964" y="1246909"/>
            <a:ext cx="9739745" cy="369332"/>
          </a:xfrm>
          <a:prstGeom prst="rect">
            <a:avLst/>
          </a:prstGeom>
          <a:noFill/>
          <a:ln>
            <a:noFill/>
          </a:ln>
        </p:spPr>
        <p:txBody>
          <a:bodyPr anchorCtr="0" anchor="t" bIns="45700" lIns="91425" spcFirstLastPara="1" rIns="91425" wrap="square" tIns="45700">
            <a:spAutoFit/>
          </a:bodyPr>
          <a:lstStyle/>
          <a:p>
            <a:pPr indent="-228600" lvl="0" marL="342900" marR="0" rtl="0" algn="l">
              <a:lnSpc>
                <a:spcPct val="100000"/>
              </a:lnSpc>
              <a:spcBef>
                <a:spcPts val="0"/>
              </a:spcBef>
              <a:spcAft>
                <a:spcPts val="0"/>
              </a:spcAft>
              <a:buClr>
                <a:schemeClr val="dk1"/>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id="75" name="Google Shape;75;p111"/>
          <p:cNvSpPr/>
          <p:nvPr/>
        </p:nvSpPr>
        <p:spPr>
          <a:xfrm>
            <a:off x="955964" y="1431575"/>
            <a:ext cx="6770716" cy="501675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Florida State College at Jacksonville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Walk-Ins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Internet Searches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Promotional Fliers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Word of Mouth (family, friends, current students)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Jacksonville Public Library’s Center for Adult Learning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Clara White Mission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Department of Children and Families (DCF)</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IM Sulzbacher Center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Mental Health Resource Center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Hubbard House</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Career Source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Family Support Services (FSS)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Jacksonville Re-Entry Center (JREC)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Operation New Hope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Other Community-Based Organizations in Jacksonville</a:t>
            </a:r>
            <a:endParaRPr b="0" i="0" sz="20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ransition - Gold">
  <p:cSld name="2_Transition - Gold">
    <p:spTree>
      <p:nvGrpSpPr>
        <p:cNvPr id="15" name="Shape 15"/>
        <p:cNvGrpSpPr/>
        <p:nvPr/>
      </p:nvGrpSpPr>
      <p:grpSpPr>
        <a:xfrm>
          <a:off x="0" y="0"/>
          <a:ext cx="0" cy="0"/>
          <a:chOff x="0" y="0"/>
          <a:chExt cx="0" cy="0"/>
        </a:xfrm>
      </p:grpSpPr>
      <p:pic>
        <p:nvPicPr>
          <p:cNvPr id="16" name="Google Shape;16;p9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97"/>
          <p:cNvSpPr txBox="1"/>
          <p:nvPr>
            <p:ph idx="1" type="body"/>
          </p:nvPr>
        </p:nvSpPr>
        <p:spPr>
          <a:xfrm>
            <a:off x="0" y="3161261"/>
            <a:ext cx="12192000" cy="53547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sz="2800">
                <a:solidFill>
                  <a:schemeClr val="lt1"/>
                </a:solidFill>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76" name="Shape 76"/>
        <p:cNvGrpSpPr/>
        <p:nvPr/>
      </p:nvGrpSpPr>
      <p:grpSpPr>
        <a:xfrm>
          <a:off x="0" y="0"/>
          <a:ext cx="0" cy="0"/>
          <a:chOff x="0" y="0"/>
          <a:chExt cx="0" cy="0"/>
        </a:xfrm>
      </p:grpSpPr>
      <p:sp>
        <p:nvSpPr>
          <p:cNvPr id="77" name="Google Shape;77;p112"/>
          <p:cNvSpPr txBox="1"/>
          <p:nvPr>
            <p:ph type="title"/>
          </p:nvPr>
        </p:nvSpPr>
        <p:spPr>
          <a:xfrm>
            <a:off x="838200" y="365126"/>
            <a:ext cx="10515600" cy="66321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3200"/>
              <a:buFont typeface="Book Antiqua"/>
              <a:buNone/>
              <a:defRPr>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2"/>
          <p:cNvSpPr/>
          <p:nvPr/>
        </p:nvSpPr>
        <p:spPr>
          <a:xfrm>
            <a:off x="955964" y="1246909"/>
            <a:ext cx="9739745" cy="369332"/>
          </a:xfrm>
          <a:prstGeom prst="rect">
            <a:avLst/>
          </a:prstGeom>
          <a:noFill/>
          <a:ln>
            <a:noFill/>
          </a:ln>
        </p:spPr>
        <p:txBody>
          <a:bodyPr anchorCtr="0" anchor="t" bIns="45700" lIns="91425" spcFirstLastPara="1" rIns="91425" wrap="square" tIns="45700">
            <a:spAutoFit/>
          </a:bodyPr>
          <a:lstStyle/>
          <a:p>
            <a:pPr indent="-228600" lvl="0" marL="342900" marR="0" rtl="0" algn="l">
              <a:lnSpc>
                <a:spcPct val="100000"/>
              </a:lnSpc>
              <a:spcBef>
                <a:spcPts val="0"/>
              </a:spcBef>
              <a:spcAft>
                <a:spcPts val="0"/>
              </a:spcAft>
              <a:buClr>
                <a:schemeClr val="dk1"/>
              </a:buClr>
              <a:buSzPts val="1800"/>
              <a:buFont typeface="Arial"/>
              <a:buNone/>
            </a:pPr>
            <a:r>
              <a:t/>
            </a:r>
            <a:endParaRPr b="0" i="1"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070"/>
              </a:buClr>
              <a:buSzPts val="1800"/>
              <a:buNone/>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070"/>
              </a:buClr>
              <a:buSzPts val="1800"/>
              <a:buNone/>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type="obj">
  <p:cSld name="OBJECT">
    <p:spTree>
      <p:nvGrpSpPr>
        <p:cNvPr id="18" name="Shape 18"/>
        <p:cNvGrpSpPr/>
        <p:nvPr/>
      </p:nvGrpSpPr>
      <p:grpSpPr>
        <a:xfrm>
          <a:off x="0" y="0"/>
          <a:ext cx="0" cy="0"/>
          <a:chOff x="0" y="0"/>
          <a:chExt cx="0" cy="0"/>
        </a:xfrm>
      </p:grpSpPr>
      <p:sp>
        <p:nvSpPr>
          <p:cNvPr id="19" name="Google Shape;19;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1600"/>
              </a:spcBef>
              <a:spcAft>
                <a:spcPts val="0"/>
              </a:spcAft>
              <a:buClr>
                <a:srgbClr val="757070"/>
              </a:buClr>
              <a:buSzPts val="32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55600" lvl="0" marL="457200" marR="0" algn="l">
              <a:lnSpc>
                <a:spcPct val="150000"/>
              </a:lnSpc>
              <a:spcBef>
                <a:spcPts val="600"/>
              </a:spcBef>
              <a:spcAft>
                <a:spcPts val="0"/>
              </a:spcAft>
              <a:buClr>
                <a:srgbClr val="757070"/>
              </a:buClr>
              <a:buSzPts val="2000"/>
              <a:buFont typeface="Arial"/>
              <a:buChar char="•"/>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ransition - Blue">
  <p:cSld name="1_Transition - Blue">
    <p:spTree>
      <p:nvGrpSpPr>
        <p:cNvPr id="21" name="Shape 21"/>
        <p:cNvGrpSpPr/>
        <p:nvPr/>
      </p:nvGrpSpPr>
      <p:grpSpPr>
        <a:xfrm>
          <a:off x="0" y="0"/>
          <a:ext cx="0" cy="0"/>
          <a:chOff x="0" y="0"/>
          <a:chExt cx="0" cy="0"/>
        </a:xfrm>
      </p:grpSpPr>
      <p:pic>
        <p:nvPicPr>
          <p:cNvPr id="22" name="Google Shape;22;p9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 name="Google Shape;23;p96"/>
          <p:cNvSpPr txBox="1"/>
          <p:nvPr>
            <p:ph idx="1" type="body"/>
          </p:nvPr>
        </p:nvSpPr>
        <p:spPr>
          <a:xfrm>
            <a:off x="0" y="3161261"/>
            <a:ext cx="12192000" cy="53547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sz="2800">
                <a:solidFill>
                  <a:schemeClr val="lt1"/>
                </a:solidFill>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Orange">
  <p:cSld name="Transition - Orange">
    <p:spTree>
      <p:nvGrpSpPr>
        <p:cNvPr id="24" name="Shape 24"/>
        <p:cNvGrpSpPr/>
        <p:nvPr/>
      </p:nvGrpSpPr>
      <p:grpSpPr>
        <a:xfrm>
          <a:off x="0" y="0"/>
          <a:ext cx="0" cy="0"/>
          <a:chOff x="0" y="0"/>
          <a:chExt cx="0" cy="0"/>
        </a:xfrm>
      </p:grpSpPr>
      <p:pic>
        <p:nvPicPr>
          <p:cNvPr descr="A close up of a logo&#10;&#10;Description automatically generated" id="25" name="Google Shape;25;p9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 name="Google Shape;26;p94"/>
          <p:cNvSpPr txBox="1"/>
          <p:nvPr>
            <p:ph idx="1" type="body"/>
          </p:nvPr>
        </p:nvSpPr>
        <p:spPr>
          <a:xfrm>
            <a:off x="0" y="3161261"/>
            <a:ext cx="12192000" cy="53547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sz="2800">
                <a:solidFill>
                  <a:schemeClr val="lt1"/>
                </a:solidFill>
              </a:defRPr>
            </a:lvl1pPr>
            <a:lvl2pPr indent="-342900" lvl="1" marL="914400" algn="l">
              <a:lnSpc>
                <a:spcPct val="90000"/>
              </a:lnSpc>
              <a:spcBef>
                <a:spcPts val="500"/>
              </a:spcBef>
              <a:spcAft>
                <a:spcPts val="0"/>
              </a:spcAft>
              <a:buClr>
                <a:srgbClr val="757070"/>
              </a:buClr>
              <a:buSzPts val="1800"/>
              <a:buChar char="•"/>
              <a:defRPr/>
            </a:lvl2pPr>
            <a:lvl3pPr indent="-342900" lvl="2" marL="1371600" algn="l">
              <a:lnSpc>
                <a:spcPct val="90000"/>
              </a:lnSpc>
              <a:spcBef>
                <a:spcPts val="500"/>
              </a:spcBef>
              <a:spcAft>
                <a:spcPts val="0"/>
              </a:spcAft>
              <a:buClr>
                <a:srgbClr val="757070"/>
              </a:buClr>
              <a:buSzPts val="1800"/>
              <a:buChar char="•"/>
              <a:defRPr/>
            </a:lvl3pPr>
            <a:lvl4pPr indent="-342900" lvl="3" marL="1828800" algn="l">
              <a:lnSpc>
                <a:spcPct val="90000"/>
              </a:lnSpc>
              <a:spcBef>
                <a:spcPts val="500"/>
              </a:spcBef>
              <a:spcAft>
                <a:spcPts val="0"/>
              </a:spcAft>
              <a:buClr>
                <a:srgbClr val="757070"/>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757070"/>
              </a:buClr>
              <a:buSzPts val="3500"/>
              <a:buFont typeface="Book Antiqua"/>
              <a:buNone/>
              <a:defRPr sz="3500">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9" name="Google Shape;29;p98"/>
          <p:cNvPicPr preferRelativeResize="0"/>
          <p:nvPr/>
        </p:nvPicPr>
        <p:blipFill rotWithShape="1">
          <a:blip r:embed="rId2">
            <a:alphaModFix/>
          </a:blip>
          <a:srcRect b="0" l="0" r="0" t="0"/>
          <a:stretch/>
        </p:blipFill>
        <p:spPr>
          <a:xfrm>
            <a:off x="2390775" y="1833562"/>
            <a:ext cx="7410450" cy="3190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0" name="Shape 30"/>
        <p:cNvGrpSpPr/>
        <p:nvPr/>
      </p:nvGrpSpPr>
      <p:grpSpPr>
        <a:xfrm>
          <a:off x="0" y="0"/>
          <a:ext cx="0" cy="0"/>
          <a:chOff x="0" y="0"/>
          <a:chExt cx="0" cy="0"/>
        </a:xfrm>
      </p:grpSpPr>
      <p:sp>
        <p:nvSpPr>
          <p:cNvPr id="31" name="Google Shape;31;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757070"/>
              </a:buClr>
              <a:buSzPts val="3500"/>
              <a:buFont typeface="Book Antiqua"/>
              <a:buNone/>
              <a:defRPr sz="3500">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9"/>
          <p:cNvSpPr/>
          <p:nvPr/>
        </p:nvSpPr>
        <p:spPr>
          <a:xfrm>
            <a:off x="838201" y="2215166"/>
            <a:ext cx="9439140" cy="142032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416C7D"/>
                </a:solidFill>
                <a:latin typeface="Source Sans Pro"/>
                <a:ea typeface="Source Sans Pro"/>
                <a:cs typeface="Source Sans Pro"/>
                <a:sym typeface="Source Sans Pro"/>
              </a:rPr>
              <a:t>The Literacy Alliance of Northeast Florida’s mission is to increase literacy awareness and improve adult literacy in Jacksonville through formal instruction and volunteer-based tutoring.</a:t>
            </a:r>
            <a:endParaRPr b="0" i="0" sz="2000" u="none" cap="none" strike="noStrike">
              <a:solidFill>
                <a:srgbClr val="416C7D"/>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33" name="Shape 33"/>
        <p:cNvGrpSpPr/>
        <p:nvPr/>
      </p:nvGrpSpPr>
      <p:grpSpPr>
        <a:xfrm>
          <a:off x="0" y="0"/>
          <a:ext cx="0" cy="0"/>
          <a:chOff x="0" y="0"/>
          <a:chExt cx="0" cy="0"/>
        </a:xfrm>
      </p:grpSpPr>
      <p:sp>
        <p:nvSpPr>
          <p:cNvPr id="34" name="Google Shape;34;p100"/>
          <p:cNvSpPr txBox="1"/>
          <p:nvPr>
            <p:ph type="title"/>
          </p:nvPr>
        </p:nvSpPr>
        <p:spPr>
          <a:xfrm>
            <a:off x="838200" y="274974"/>
            <a:ext cx="10515600" cy="922761"/>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757070"/>
              </a:buClr>
              <a:buSzPts val="3500"/>
              <a:buFont typeface="Book Antiqua"/>
              <a:buNone/>
              <a:defRPr sz="3500">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0"/>
          <p:cNvSpPr/>
          <p:nvPr/>
        </p:nvSpPr>
        <p:spPr>
          <a:xfrm>
            <a:off x="838200" y="1416677"/>
            <a:ext cx="9439140" cy="560153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1969: </a:t>
            </a:r>
            <a:r>
              <a:rPr b="0" i="1" lang="en-US" sz="2000" u="none" cap="none" strike="noStrike">
                <a:solidFill>
                  <a:schemeClr val="dk1"/>
                </a:solidFill>
                <a:latin typeface="Calibri"/>
                <a:ea typeface="Calibri"/>
                <a:cs typeface="Calibri"/>
                <a:sym typeface="Calibri"/>
              </a:rPr>
              <a:t>“Literacy Action” founded.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1972: </a:t>
            </a:r>
            <a:r>
              <a:rPr b="0" i="1" lang="en-US" sz="2000" u="none" cap="none" strike="noStrike">
                <a:solidFill>
                  <a:schemeClr val="dk1"/>
                </a:solidFill>
                <a:latin typeface="Calibri"/>
                <a:ea typeface="Calibri"/>
                <a:cs typeface="Calibri"/>
                <a:sym typeface="Calibri"/>
              </a:rPr>
              <a:t>“Literacy Action” incorporated as Learn to Read, Inc.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1977: </a:t>
            </a:r>
            <a:r>
              <a:rPr b="0" i="1" lang="en-US" sz="2000" u="none" cap="none" strike="noStrike">
                <a:solidFill>
                  <a:schemeClr val="dk1"/>
                </a:solidFill>
                <a:latin typeface="Calibri"/>
                <a:ea typeface="Calibri"/>
                <a:cs typeface="Calibri"/>
                <a:sym typeface="Calibri"/>
              </a:rPr>
              <a:t>Admitted to the United Way.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2010: </a:t>
            </a:r>
            <a:r>
              <a:rPr b="0" i="1" lang="en-US" sz="2000" u="none" cap="none" strike="noStrike">
                <a:solidFill>
                  <a:schemeClr val="dk1"/>
                </a:solidFill>
                <a:latin typeface="Calibri"/>
                <a:ea typeface="Calibri"/>
                <a:cs typeface="Calibri"/>
                <a:sym typeface="Calibri"/>
              </a:rPr>
              <a:t>Launched partnership with Jacksonville Public Library.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2013: </a:t>
            </a:r>
            <a:r>
              <a:rPr b="0" i="1" lang="en-US" sz="2000" u="none" cap="none" strike="noStrike">
                <a:solidFill>
                  <a:schemeClr val="dk1"/>
                </a:solidFill>
                <a:latin typeface="Calibri"/>
                <a:ea typeface="Calibri"/>
                <a:cs typeface="Calibri"/>
                <a:sym typeface="Calibri"/>
              </a:rPr>
              <a:t>Expanded service from grade levels 0.0-6.0 to serve up to 9.0.</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2014: </a:t>
            </a:r>
            <a:r>
              <a:rPr b="0" i="1" lang="en-US" sz="2000" u="none" cap="none" strike="noStrike">
                <a:solidFill>
                  <a:schemeClr val="dk1"/>
                </a:solidFill>
                <a:latin typeface="Calibri"/>
                <a:ea typeface="Calibri"/>
                <a:cs typeface="Calibri"/>
                <a:sym typeface="Calibri"/>
              </a:rPr>
              <a:t>Added Math and Numeracy programs.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2016: </a:t>
            </a:r>
            <a:r>
              <a:rPr b="0" i="1" lang="en-US" sz="2000" u="none" cap="none" strike="noStrike">
                <a:solidFill>
                  <a:schemeClr val="dk1"/>
                </a:solidFill>
                <a:latin typeface="Calibri"/>
                <a:ea typeface="Calibri"/>
                <a:cs typeface="Calibri"/>
                <a:sym typeface="Calibri"/>
              </a:rPr>
              <a:t>Launched partnership with Bethel Baptist Church</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2017:</a:t>
            </a:r>
            <a:r>
              <a:rPr b="0" i="0" lang="en-US" sz="2000" u="none" cap="none" strike="noStrike">
                <a:solidFill>
                  <a:schemeClr val="dk1"/>
                </a:solidFill>
                <a:latin typeface="Calibri"/>
                <a:ea typeface="Calibri"/>
                <a:cs typeface="Calibri"/>
                <a:sym typeface="Calibri"/>
              </a:rPr>
              <a:t> </a:t>
            </a:r>
            <a:r>
              <a:rPr b="0" i="1" lang="en-US" sz="2000" u="none" cap="none" strike="noStrike">
                <a:solidFill>
                  <a:schemeClr val="dk1"/>
                </a:solidFill>
                <a:latin typeface="Calibri"/>
                <a:ea typeface="Calibri"/>
                <a:cs typeface="Calibri"/>
                <a:sym typeface="Calibri"/>
              </a:rPr>
              <a:t>Launched partnership with correctional facilities in Jacksonville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2018: </a:t>
            </a:r>
            <a:r>
              <a:rPr b="0" i="1" lang="en-US" sz="2000" u="none" cap="none" strike="noStrike">
                <a:solidFill>
                  <a:schemeClr val="dk1"/>
                </a:solidFill>
                <a:latin typeface="Calibri"/>
                <a:ea typeface="Calibri"/>
                <a:cs typeface="Calibri"/>
                <a:sym typeface="Calibri"/>
              </a:rPr>
              <a:t>Moved to the Jessie Ball DuPont Center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2019: </a:t>
            </a:r>
            <a:r>
              <a:rPr b="0" i="1" lang="en-US" sz="2000" u="none" cap="none" strike="noStrike">
                <a:solidFill>
                  <a:schemeClr val="dk1"/>
                </a:solidFill>
                <a:latin typeface="Calibri"/>
                <a:ea typeface="Calibri"/>
                <a:cs typeface="Calibri"/>
                <a:sym typeface="Calibri"/>
              </a:rPr>
              <a:t>Ken Horton recognized by Florida Literacy Coalition with Mary J Brogan Award</a:t>
            </a:r>
            <a:endParaRPr b="0" i="1"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(Recognizes a Florida resident whose support of literacy exhibits the highest standards of excellence, dedication, 	leadership, creativity and accomplishment.)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1" lang="en-US" sz="2000" u="none" cap="none" strike="noStrike">
                <a:solidFill>
                  <a:schemeClr val="dk1"/>
                </a:solidFill>
                <a:latin typeface="Calibri"/>
                <a:ea typeface="Calibri"/>
                <a:cs typeface="Calibri"/>
                <a:sym typeface="Calibri"/>
              </a:rPr>
              <a:t>2020: </a:t>
            </a:r>
            <a:r>
              <a:rPr b="0" i="1" lang="en-US" sz="2000" u="none" cap="none" strike="noStrike">
                <a:solidFill>
                  <a:schemeClr val="dk1"/>
                </a:solidFill>
                <a:latin typeface="Calibri"/>
                <a:ea typeface="Calibri"/>
                <a:cs typeface="Calibri"/>
                <a:sym typeface="Calibri"/>
              </a:rPr>
              <a:t>Name change to Literacy Alliance of Northeast Florida</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600"/>
              </a:spcBef>
              <a:spcAft>
                <a:spcPts val="0"/>
              </a:spcAft>
              <a:buClr>
                <a:srgbClr val="000000"/>
              </a:buClr>
              <a:buSzPts val="2000"/>
              <a:buFont typeface="Arial"/>
              <a:buNone/>
            </a:pPr>
            <a:r>
              <a:t/>
            </a:r>
            <a:endParaRPr b="0" i="0" sz="2000" u="none" cap="none" strike="noStrike">
              <a:solidFill>
                <a:srgbClr val="416C7D"/>
              </a:solidFill>
              <a:latin typeface="Source Sans Pro"/>
              <a:ea typeface="Source Sans Pro"/>
              <a:cs typeface="Source Sans Pro"/>
              <a:sym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36" name="Shape 36"/>
        <p:cNvGrpSpPr/>
        <p:nvPr/>
      </p:nvGrpSpPr>
      <p:grpSpPr>
        <a:xfrm>
          <a:off x="0" y="0"/>
          <a:ext cx="0" cy="0"/>
          <a:chOff x="0" y="0"/>
          <a:chExt cx="0" cy="0"/>
        </a:xfrm>
      </p:grpSpPr>
      <p:sp>
        <p:nvSpPr>
          <p:cNvPr id="37" name="Google Shape;37;p101"/>
          <p:cNvSpPr txBox="1"/>
          <p:nvPr>
            <p:ph type="title"/>
          </p:nvPr>
        </p:nvSpPr>
        <p:spPr>
          <a:xfrm>
            <a:off x="838200" y="274974"/>
            <a:ext cx="10515600" cy="92276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757070"/>
              </a:buClr>
              <a:buSzPts val="3200"/>
              <a:buFont typeface="Book Antiqua"/>
              <a:buNone/>
              <a:defRPr b="1">
                <a:solidFill>
                  <a:srgbClr val="757070"/>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1"/>
          <p:cNvSpPr/>
          <p:nvPr/>
        </p:nvSpPr>
        <p:spPr>
          <a:xfrm>
            <a:off x="838200" y="1602859"/>
            <a:ext cx="10515600" cy="3929281"/>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The Literacy Alliance’s logo shows a </a:t>
            </a:r>
            <a:r>
              <a:rPr b="1" i="0" lang="en-US" sz="2400" u="none" cap="none" strike="noStrike">
                <a:solidFill>
                  <a:srgbClr val="000000"/>
                </a:solidFill>
                <a:latin typeface="Arial"/>
                <a:ea typeface="Arial"/>
                <a:cs typeface="Arial"/>
                <a:sym typeface="Arial"/>
              </a:rPr>
              <a:t>hummingbird</a:t>
            </a:r>
            <a:r>
              <a:rPr b="0" i="0" lang="en-US" sz="2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The tail feathers of the hummingbird look like pages of a book. </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We chose a hummingbird. It traditionally represents hope, independence, freedom and optimism. Their wings allow them to fly in all directions - including backwards!</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Our students are very flexible, and able to overcome setbacks. They know that sometimes they have to go backwards before they can go forward. </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Our tagline is, “where opportunities take flight,” because literacy skills will open up opportunities. </a:t>
            </a:r>
            <a:endParaRPr b="0" i="0" sz="2400" u="none" cap="none" strike="noStrik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9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757070"/>
              </a:buClr>
              <a:buSzPts val="3200"/>
              <a:buFont typeface="Avenir"/>
              <a:buNone/>
              <a:defRPr b="0" i="0" sz="3200" u="none" cap="none" strike="noStrike">
                <a:solidFill>
                  <a:srgbClr val="757070"/>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venir"/>
                <a:ea typeface="Avenir"/>
                <a:cs typeface="Avenir"/>
                <a:sym typeface="Avenir"/>
              </a:defRPr>
            </a:lvl1pPr>
            <a:lvl2pPr indent="-355600" lvl="1" marL="9144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venir"/>
                <a:ea typeface="Avenir"/>
                <a:cs typeface="Avenir"/>
                <a:sym typeface="Avenir"/>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venir"/>
                <a:ea typeface="Avenir"/>
                <a:cs typeface="Avenir"/>
                <a:sym typeface="Avenir"/>
              </a:defRPr>
            </a:lvl3pPr>
            <a:lvl4pPr indent="-355600" lvl="3" marL="18288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venir"/>
                <a:ea typeface="Avenir"/>
                <a:cs typeface="Avenir"/>
                <a:sym typeface="Aveni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0.jp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hyperlink" Target="mailto:volunteers@literacyallnefl.org" TargetMode="External"/><Relationship Id="rId5" Type="http://schemas.openxmlformats.org/officeDocument/2006/relationships/hyperlink" Target="https://forms.gle/x5nG9Pv6k9uyJEo18" TargetMode="External"/><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youtube.com/watch?v=w7nCfRDCcT4" TargetMode="Externa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hyperlink" Target="https://www.youtube.com/watch?v=Xuw5_TBvEUA" TargetMode="External"/><Relationship Id="rId5"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gky_2Hqe4Q4" TargetMode="External"/><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youtube.com/watch?v=Xg3fJQrG2cA" TargetMode="Externa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youtube.com/watch?v=HJJL7hQDM8I" TargetMode="External"/><Relationship Id="rId4" Type="http://schemas.openxmlformats.org/officeDocument/2006/relationships/hyperlink" Target="https://www.youtube.com/watch?v=yAtw9cTWPeQ" TargetMode="External"/><Relationship Id="rId5" Type="http://schemas.openxmlformats.org/officeDocument/2006/relationships/hyperlink" Target="https://www.youtube.com/watch?v=L44FNswJ_cc" TargetMode="External"/><Relationship Id="rId6"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hyperlink" Target="http://drive.google.com/file/d/1kA2fSKEDlw1-hxKg-VXbaKNxocMWh0UB/view" TargetMode="External"/><Relationship Id="rId5"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76"/>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First Contact</a:t>
            </a:r>
            <a:endParaRPr b="1"/>
          </a:p>
        </p:txBody>
      </p:sp>
      <p:pic>
        <p:nvPicPr>
          <p:cNvPr id="174" name="Google Shape;174;p76"/>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175" name="Google Shape;175;p76"/>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176" name="Google Shape;176;p76"/>
          <p:cNvSpPr/>
          <p:nvPr/>
        </p:nvSpPr>
        <p:spPr>
          <a:xfrm>
            <a:off x="595750" y="1644575"/>
            <a:ext cx="10960800" cy="5124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700" u="none" cap="none" strike="noStrike">
                <a:solidFill>
                  <a:srgbClr val="757070"/>
                </a:solidFill>
                <a:latin typeface="Avenir"/>
                <a:ea typeface="Avenir"/>
                <a:cs typeface="Avenir"/>
                <a:sym typeface="Avenir"/>
              </a:rPr>
              <a:t>First contact: </a:t>
            </a:r>
            <a:r>
              <a:rPr b="1" i="0" lang="en-US" sz="2700" u="none" cap="none" strike="noStrike">
                <a:solidFill>
                  <a:srgbClr val="426C7D"/>
                </a:solidFill>
                <a:latin typeface="Avenir"/>
                <a:ea typeface="Avenir"/>
                <a:cs typeface="Avenir"/>
                <a:sym typeface="Avenir"/>
              </a:rPr>
              <a:t>Call the student.</a:t>
            </a:r>
            <a:endParaRPr b="1" i="0" sz="2700" u="none" cap="none" strike="noStrike">
              <a:solidFill>
                <a:srgbClr val="426C7D"/>
              </a:solidFill>
              <a:latin typeface="Avenir"/>
              <a:ea typeface="Avenir"/>
              <a:cs typeface="Avenir"/>
              <a:sym typeface="Avenir"/>
            </a:endParaRPr>
          </a:p>
          <a:p>
            <a:pPr indent="-146050" lvl="1" marL="457200" marR="0" rtl="0" algn="l">
              <a:lnSpc>
                <a:spcPct val="150000"/>
              </a:lnSpc>
              <a:spcBef>
                <a:spcPts val="0"/>
              </a:spcBef>
              <a:spcAft>
                <a:spcPts val="0"/>
              </a:spcAft>
              <a:buClr>
                <a:srgbClr val="757070"/>
              </a:buClr>
              <a:buSzPts val="2300"/>
              <a:buFont typeface="Arial"/>
              <a:buChar char="•"/>
            </a:pPr>
            <a:r>
              <a:rPr b="1" i="0" lang="en-US" sz="2300" u="none" cap="none" strike="noStrike">
                <a:solidFill>
                  <a:srgbClr val="757070"/>
                </a:solidFill>
                <a:latin typeface="Avenir"/>
                <a:ea typeface="Avenir"/>
                <a:cs typeface="Avenir"/>
                <a:sym typeface="Avenir"/>
              </a:rPr>
              <a:t>Set day, time, and place to meet in person or virtual meeting logistics</a:t>
            </a:r>
            <a:endParaRPr b="1" i="0" sz="2300" u="none" cap="none" strike="noStrike">
              <a:solidFill>
                <a:srgbClr val="757070"/>
              </a:solidFill>
              <a:latin typeface="Avenir"/>
              <a:ea typeface="Avenir"/>
              <a:cs typeface="Avenir"/>
              <a:sym typeface="Avenir"/>
            </a:endParaRPr>
          </a:p>
          <a:p>
            <a:pPr indent="-146050" lvl="1" marL="457200" marR="0" rtl="0" algn="l">
              <a:lnSpc>
                <a:spcPct val="150000"/>
              </a:lnSpc>
              <a:spcBef>
                <a:spcPts val="0"/>
              </a:spcBef>
              <a:spcAft>
                <a:spcPts val="0"/>
              </a:spcAft>
              <a:buClr>
                <a:srgbClr val="757070"/>
              </a:buClr>
              <a:buSzPts val="2300"/>
              <a:buFont typeface="Arial"/>
              <a:buChar char="•"/>
            </a:pPr>
            <a:r>
              <a:rPr b="1" i="0" lang="en-US" sz="2300" u="none" cap="none" strike="noStrike">
                <a:solidFill>
                  <a:srgbClr val="757070"/>
                </a:solidFill>
                <a:latin typeface="Avenir"/>
                <a:ea typeface="Avenir"/>
                <a:cs typeface="Avenir"/>
                <a:sym typeface="Avenir"/>
              </a:rPr>
              <a:t>Exchange/confirm phone numbers and email addresses</a:t>
            </a:r>
            <a:endParaRPr b="1" i="0" sz="2300" u="none" cap="none" strike="noStrike">
              <a:solidFill>
                <a:srgbClr val="757070"/>
              </a:solidFill>
              <a:latin typeface="Avenir"/>
              <a:ea typeface="Avenir"/>
              <a:cs typeface="Avenir"/>
              <a:sym typeface="Avenir"/>
            </a:endParaRPr>
          </a:p>
          <a:p>
            <a:pPr indent="-146050" lvl="1" marL="457200" marR="0" rtl="0" algn="l">
              <a:lnSpc>
                <a:spcPct val="150000"/>
              </a:lnSpc>
              <a:spcBef>
                <a:spcPts val="0"/>
              </a:spcBef>
              <a:spcAft>
                <a:spcPts val="0"/>
              </a:spcAft>
              <a:buClr>
                <a:srgbClr val="757070"/>
              </a:buClr>
              <a:buSzPts val="2300"/>
              <a:buFont typeface="Arial"/>
              <a:buChar char="•"/>
            </a:pPr>
            <a:r>
              <a:rPr b="1" i="0" lang="en-US" sz="2300" u="none" cap="none" strike="noStrike">
                <a:solidFill>
                  <a:srgbClr val="757070"/>
                </a:solidFill>
                <a:latin typeface="Avenir"/>
                <a:ea typeface="Avenir"/>
                <a:cs typeface="Avenir"/>
                <a:sym typeface="Avenir"/>
              </a:rPr>
              <a:t>Inform LANEFL </a:t>
            </a:r>
            <a:r>
              <a:rPr b="1" lang="en-US" sz="2300">
                <a:solidFill>
                  <a:srgbClr val="757070"/>
                </a:solidFill>
                <a:latin typeface="Avenir"/>
                <a:ea typeface="Avenir"/>
                <a:cs typeface="Avenir"/>
                <a:sym typeface="Avenir"/>
              </a:rPr>
              <a:t>Student Success Coordinator</a:t>
            </a:r>
            <a:r>
              <a:rPr b="1" i="0" lang="en-US" sz="2300" u="none" cap="none" strike="noStrike">
                <a:solidFill>
                  <a:srgbClr val="757070"/>
                </a:solidFill>
                <a:latin typeface="Avenir"/>
                <a:ea typeface="Avenir"/>
                <a:cs typeface="Avenir"/>
                <a:sym typeface="Avenir"/>
              </a:rPr>
              <a:t> of your projected start date</a:t>
            </a:r>
            <a:endParaRPr b="0" i="0" sz="1900" u="none" cap="none" strike="noStrike">
              <a:solidFill>
                <a:srgbClr val="000000"/>
              </a:solidFill>
              <a:latin typeface="Arial"/>
              <a:ea typeface="Arial"/>
              <a:cs typeface="Arial"/>
              <a:sym typeface="Arial"/>
            </a:endParaRPr>
          </a:p>
          <a:p>
            <a:pPr indent="-146050" lvl="1" marL="457200" marR="0" rtl="0" algn="l">
              <a:lnSpc>
                <a:spcPct val="150000"/>
              </a:lnSpc>
              <a:spcBef>
                <a:spcPts val="0"/>
              </a:spcBef>
              <a:spcAft>
                <a:spcPts val="0"/>
              </a:spcAft>
              <a:buClr>
                <a:srgbClr val="757070"/>
              </a:buClr>
              <a:buSzPts val="2300"/>
              <a:buFont typeface="Arial"/>
              <a:buChar char="•"/>
            </a:pPr>
            <a:r>
              <a:rPr b="1" i="0" lang="en-US" sz="2300" u="none" cap="none" strike="noStrike">
                <a:solidFill>
                  <a:srgbClr val="757070"/>
                </a:solidFill>
                <a:latin typeface="Avenir"/>
                <a:ea typeface="Avenir"/>
                <a:cs typeface="Avenir"/>
                <a:sym typeface="Avenir"/>
              </a:rPr>
              <a:t>Pick up curriculum and workbooks from LANEFL </a:t>
            </a:r>
            <a:endParaRPr b="0" i="0" sz="1900" u="none" cap="none" strike="noStrike">
              <a:solidFill>
                <a:srgbClr val="000000"/>
              </a:solidFill>
              <a:latin typeface="Arial"/>
              <a:ea typeface="Arial"/>
              <a:cs typeface="Arial"/>
              <a:sym typeface="Arial"/>
            </a:endParaRPr>
          </a:p>
          <a:p>
            <a:pPr indent="0" lvl="1" marL="457200" marR="0" rtl="0" algn="l">
              <a:lnSpc>
                <a:spcPct val="150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177" name="Google Shape;177;p76"/>
          <p:cNvPicPr preferRelativeResize="0"/>
          <p:nvPr/>
        </p:nvPicPr>
        <p:blipFill rotWithShape="1">
          <a:blip r:embed="rId4">
            <a:alphaModFix/>
          </a:blip>
          <a:srcRect b="0" l="0" r="0" t="0"/>
          <a:stretch/>
        </p:blipFill>
        <p:spPr>
          <a:xfrm>
            <a:off x="3767756" y="4419127"/>
            <a:ext cx="1995854" cy="1866812"/>
          </a:xfrm>
          <a:prstGeom prst="rect">
            <a:avLst/>
          </a:prstGeom>
          <a:noFill/>
          <a:ln cap="flat" cmpd="sng" w="9525">
            <a:solidFill>
              <a:srgbClr val="426C7D"/>
            </a:solidFill>
            <a:prstDash val="solid"/>
            <a:round/>
            <a:headEnd len="sm" w="sm" type="none"/>
            <a:tailEnd len="sm" w="sm" type="none"/>
          </a:ln>
        </p:spPr>
      </p:pic>
      <p:pic>
        <p:nvPicPr>
          <p:cNvPr id="178" name="Google Shape;178;p76"/>
          <p:cNvPicPr preferRelativeResize="0"/>
          <p:nvPr/>
        </p:nvPicPr>
        <p:blipFill rotWithShape="1">
          <a:blip r:embed="rId5">
            <a:alphaModFix/>
          </a:blip>
          <a:srcRect b="0" l="0" r="0" t="0"/>
          <a:stretch/>
        </p:blipFill>
        <p:spPr>
          <a:xfrm>
            <a:off x="6243321" y="4494713"/>
            <a:ext cx="2475767" cy="1715636"/>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7"/>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Location of Tutoring </a:t>
            </a:r>
            <a:endParaRPr b="1"/>
          </a:p>
        </p:txBody>
      </p:sp>
      <p:pic>
        <p:nvPicPr>
          <p:cNvPr id="185" name="Google Shape;185;p77"/>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186" name="Google Shape;186;p77"/>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187" name="Google Shape;187;p77"/>
          <p:cNvSpPr/>
          <p:nvPr/>
        </p:nvSpPr>
        <p:spPr>
          <a:xfrm>
            <a:off x="480646" y="1644586"/>
            <a:ext cx="10755390" cy="512448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i="0" lang="en-US" sz="1800" u="none" cap="none" strike="noStrike">
                <a:solidFill>
                  <a:srgbClr val="757070"/>
                </a:solidFill>
                <a:latin typeface="Avenir"/>
                <a:ea typeface="Avenir"/>
                <a:cs typeface="Avenir"/>
                <a:sym typeface="Avenir"/>
              </a:rPr>
              <a:t>We require that all Tutor Pairs meet in public locations.  Some </a:t>
            </a:r>
            <a:r>
              <a:rPr b="1" i="0" lang="en-US" sz="1800" u="none" cap="none" strike="noStrike">
                <a:solidFill>
                  <a:srgbClr val="426C7D"/>
                </a:solidFill>
                <a:latin typeface="Avenir"/>
                <a:ea typeface="Avenir"/>
                <a:cs typeface="Avenir"/>
                <a:sym typeface="Avenir"/>
              </a:rPr>
              <a:t>acceptable examples </a:t>
            </a:r>
            <a:r>
              <a:rPr b="1" i="0" lang="en-US" sz="1800" u="none" cap="none" strike="noStrike">
                <a:solidFill>
                  <a:srgbClr val="757070"/>
                </a:solidFill>
                <a:latin typeface="Avenir"/>
                <a:ea typeface="Avenir"/>
                <a:cs typeface="Avenir"/>
                <a:sym typeface="Avenir"/>
              </a:rPr>
              <a:t>include: </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Libraries (study rooms may be reserved for free at branch locations)</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DuPont Center during the day Monday through Friday</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Coffee shop</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Park</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Church</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Apartment Clubhouse</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Online using webex, zoom, or another online meeting tool</a:t>
            </a:r>
            <a:endParaRPr b="0" i="0" sz="1400" u="none" cap="none" strike="noStrike">
              <a:solidFill>
                <a:srgbClr val="000000"/>
              </a:solidFill>
              <a:latin typeface="Arial"/>
              <a:ea typeface="Arial"/>
              <a:cs typeface="Arial"/>
              <a:sym typeface="Arial"/>
            </a:endParaRPr>
          </a:p>
          <a:p>
            <a:pPr indent="-114300" lvl="0" marL="0" marR="0" rtl="0" algn="l">
              <a:lnSpc>
                <a:spcPct val="150000"/>
              </a:lnSpc>
              <a:spcBef>
                <a:spcPts val="0"/>
              </a:spcBef>
              <a:spcAft>
                <a:spcPts val="0"/>
              </a:spcAft>
              <a:buClr>
                <a:srgbClr val="426C7D"/>
              </a:buClr>
              <a:buSzPts val="1800"/>
              <a:buFont typeface="Arial"/>
              <a:buChar char="•"/>
            </a:pPr>
            <a:r>
              <a:rPr b="1" i="0" lang="en-US" sz="1800" u="none" cap="none" strike="noStrike">
                <a:solidFill>
                  <a:srgbClr val="426C7D"/>
                </a:solidFill>
                <a:latin typeface="Avenir"/>
                <a:ea typeface="Avenir"/>
                <a:cs typeface="Avenir"/>
                <a:sym typeface="Avenir"/>
              </a:rPr>
              <a:t>Inappropriate</a:t>
            </a:r>
            <a:r>
              <a:rPr b="1" i="0" lang="en-US" sz="1800" u="none" cap="none" strike="noStrike">
                <a:solidFill>
                  <a:srgbClr val="757070"/>
                </a:solidFill>
                <a:latin typeface="Avenir"/>
                <a:ea typeface="Avenir"/>
                <a:cs typeface="Avenir"/>
                <a:sym typeface="Avenir"/>
              </a:rPr>
              <a:t> places include:</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Any private residence or home</a:t>
            </a:r>
            <a:endParaRPr b="0" i="0" sz="1400" u="none" cap="none" strike="noStrike">
              <a:solidFill>
                <a:srgbClr val="000000"/>
              </a:solidFill>
              <a:latin typeface="Arial"/>
              <a:ea typeface="Arial"/>
              <a:cs typeface="Arial"/>
              <a:sym typeface="Arial"/>
            </a:endParaRPr>
          </a:p>
          <a:p>
            <a:pPr indent="-114300" lvl="1" marL="457200" marR="0" rtl="0" algn="l">
              <a:lnSpc>
                <a:spcPct val="150000"/>
              </a:lnSpc>
              <a:spcBef>
                <a:spcPts val="0"/>
              </a:spcBef>
              <a:spcAft>
                <a:spcPts val="0"/>
              </a:spcAft>
              <a:buClr>
                <a:srgbClr val="757070"/>
              </a:buClr>
              <a:buSzPts val="1800"/>
              <a:buFont typeface="Arial"/>
              <a:buChar char="•"/>
            </a:pPr>
            <a:r>
              <a:rPr b="1" i="0" lang="en-US" sz="1800" u="none" cap="none" strike="noStrike">
                <a:solidFill>
                  <a:srgbClr val="757070"/>
                </a:solidFill>
                <a:latin typeface="Avenir"/>
                <a:ea typeface="Avenir"/>
                <a:cs typeface="Avenir"/>
                <a:sym typeface="Avenir"/>
              </a:rPr>
              <a:t>Bars</a:t>
            </a:r>
            <a:endParaRPr b="0" i="0" sz="1400" u="none" cap="none" strike="noStrike">
              <a:solidFill>
                <a:srgbClr val="000000"/>
              </a:solidFill>
              <a:latin typeface="Arial"/>
              <a:ea typeface="Arial"/>
              <a:cs typeface="Arial"/>
              <a:sym typeface="Arial"/>
            </a:endParaRPr>
          </a:p>
          <a:p>
            <a:pPr indent="0" lvl="1" marL="457200" marR="0" rtl="0" algn="l">
              <a:lnSpc>
                <a:spcPct val="150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78"/>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First Meeting </a:t>
            </a:r>
            <a:endParaRPr b="1"/>
          </a:p>
        </p:txBody>
      </p:sp>
      <p:pic>
        <p:nvPicPr>
          <p:cNvPr id="194" name="Google Shape;194;p78"/>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195" name="Google Shape;195;p78"/>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196" name="Google Shape;196;p78"/>
          <p:cNvSpPr/>
          <p:nvPr/>
        </p:nvSpPr>
        <p:spPr>
          <a:xfrm>
            <a:off x="480646" y="1644586"/>
            <a:ext cx="10755390" cy="517064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Introduce each other</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Discuss rules, responsibilities, and expectations</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Late/cancellation/no-show policy</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Homework</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Participation</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Sign agreement from Tutor Handbook (optional)</a:t>
            </a:r>
            <a:endParaRPr b="1" i="0" sz="2000" u="none" cap="none" strike="noStrike">
              <a:solidFill>
                <a:srgbClr val="757070"/>
              </a:solidFill>
              <a:latin typeface="Avenir"/>
              <a:ea typeface="Avenir"/>
              <a:cs typeface="Avenir"/>
              <a:sym typeface="Avenir"/>
            </a:endParaRPr>
          </a:p>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Plan, schedule, and confirm site</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Discuss goals for tutoring including educational and career goals</a:t>
            </a:r>
            <a:endParaRPr b="1" i="0" sz="2000" u="none" cap="none" strike="noStrike">
              <a:solidFill>
                <a:srgbClr val="757070"/>
              </a:solidFill>
              <a:latin typeface="Avenir"/>
              <a:ea typeface="Avenir"/>
              <a:cs typeface="Avenir"/>
              <a:sym typeface="Avenir"/>
            </a:endParaRPr>
          </a:p>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Get to know each other</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Learning Skills Inventory</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Calibri"/>
              <a:buAutoNum type="alphaLcPeriod"/>
            </a:pPr>
            <a:r>
              <a:rPr b="1" i="0" lang="en-US" sz="2000" u="none" cap="none" strike="noStrike">
                <a:solidFill>
                  <a:srgbClr val="757070"/>
                </a:solidFill>
                <a:latin typeface="Avenir"/>
                <a:ea typeface="Avenir"/>
                <a:cs typeface="Avenir"/>
                <a:sym typeface="Avenir"/>
              </a:rPr>
              <a:t>Likes and dislikes, hobbies, etc.</a:t>
            </a:r>
            <a:endParaRPr b="1" i="0" sz="2000" u="none" cap="none" strike="noStrike">
              <a:solidFill>
                <a:srgbClr val="757070"/>
              </a:solidFill>
              <a:latin typeface="Avenir"/>
              <a:ea typeface="Avenir"/>
              <a:cs typeface="Avenir"/>
              <a:sym typeface="Avenir"/>
            </a:endParaRPr>
          </a:p>
          <a:p>
            <a:pPr indent="-342900" lvl="0" marL="342900" marR="0" rtl="0" algn="l">
              <a:lnSpc>
                <a:spcPct val="150000"/>
              </a:lnSpc>
              <a:spcBef>
                <a:spcPts val="0"/>
              </a:spcBef>
              <a:spcAft>
                <a:spcPts val="0"/>
              </a:spcAft>
              <a:buClr>
                <a:srgbClr val="757070"/>
              </a:buClr>
              <a:buSzPts val="2000"/>
              <a:buFont typeface="Calibri"/>
              <a:buAutoNum type="arabicPeriod"/>
            </a:pPr>
            <a:r>
              <a:rPr b="1" i="0" lang="en-US" sz="2000" u="none" cap="none" strike="noStrike">
                <a:solidFill>
                  <a:srgbClr val="757070"/>
                </a:solidFill>
                <a:latin typeface="Avenir"/>
                <a:ea typeface="Avenir"/>
                <a:cs typeface="Avenir"/>
                <a:sym typeface="Avenir"/>
              </a:rPr>
              <a:t>Wrap up</a:t>
            </a:r>
            <a:endParaRPr b="0" i="0" sz="1400" u="none" cap="none" strike="noStrike">
              <a:solidFill>
                <a:srgbClr val="000000"/>
              </a:solidFill>
              <a:latin typeface="Arial"/>
              <a:ea typeface="Arial"/>
              <a:cs typeface="Arial"/>
              <a:sym typeface="Arial"/>
            </a:endParaRPr>
          </a:p>
          <a:p>
            <a:pPr indent="0" lvl="1" marL="457200" marR="0" rtl="0" algn="l">
              <a:lnSpc>
                <a:spcPct val="150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197" name="Google Shape;197;p78"/>
          <p:cNvPicPr preferRelativeResize="0"/>
          <p:nvPr/>
        </p:nvPicPr>
        <p:blipFill rotWithShape="1">
          <a:blip r:embed="rId4">
            <a:alphaModFix/>
          </a:blip>
          <a:srcRect b="0" l="0" r="0" t="0"/>
          <a:stretch/>
        </p:blipFill>
        <p:spPr>
          <a:xfrm>
            <a:off x="8694907" y="1536817"/>
            <a:ext cx="1874215" cy="2273183"/>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9"/>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Long Term Goals</a:t>
            </a:r>
            <a:endParaRPr b="1"/>
          </a:p>
        </p:txBody>
      </p:sp>
      <p:pic>
        <p:nvPicPr>
          <p:cNvPr id="204" name="Google Shape;204;p79"/>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05" name="Google Shape;205;p79"/>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206" name="Google Shape;206;p79"/>
          <p:cNvSpPr/>
          <p:nvPr/>
        </p:nvSpPr>
        <p:spPr>
          <a:xfrm>
            <a:off x="480646" y="1644586"/>
            <a:ext cx="10755390" cy="2169825"/>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2000"/>
              <a:buFont typeface="Arial"/>
              <a:buNone/>
            </a:pPr>
            <a:r>
              <a:rPr b="1" i="0" lang="en-US" sz="2000" u="none" cap="none" strike="noStrike">
                <a:solidFill>
                  <a:srgbClr val="757070"/>
                </a:solidFill>
                <a:latin typeface="Avenir"/>
                <a:ea typeface="Avenir"/>
                <a:cs typeface="Avenir"/>
                <a:sym typeface="Avenir"/>
              </a:rPr>
              <a:t>Common student indicated goals include:</a:t>
            </a:r>
            <a:endParaRPr b="0" i="0" sz="1400" u="none" cap="none" strike="noStrike">
              <a:solidFill>
                <a:srgbClr val="000000"/>
              </a:solidFill>
              <a:latin typeface="Arial"/>
              <a:ea typeface="Arial"/>
              <a:cs typeface="Arial"/>
              <a:sym typeface="Arial"/>
            </a:endParaRPr>
          </a:p>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a:p>
            <a:pPr indent="-342900" lvl="0" marL="342900"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Improving on reading level to enroll in a GED or Vocational program</a:t>
            </a:r>
            <a:endParaRPr b="0" i="0" sz="1400" u="none" cap="none" strike="noStrike">
              <a:solidFill>
                <a:srgbClr val="000000"/>
              </a:solidFill>
              <a:latin typeface="Arial"/>
              <a:ea typeface="Arial"/>
              <a:cs typeface="Arial"/>
              <a:sym typeface="Arial"/>
            </a:endParaRPr>
          </a:p>
          <a:p>
            <a:pPr indent="-215900" lvl="0" marL="342900"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342900" lvl="0" marL="342900"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Earning a high school diploma by passing the GED exam</a:t>
            </a:r>
            <a:endParaRPr b="0" i="0" sz="1400" u="none" cap="none" strike="noStrike">
              <a:solidFill>
                <a:srgbClr val="000000"/>
              </a:solidFill>
              <a:latin typeface="Arial"/>
              <a:ea typeface="Arial"/>
              <a:cs typeface="Arial"/>
              <a:sym typeface="Arial"/>
            </a:endParaRPr>
          </a:p>
          <a:p>
            <a:pPr indent="-215900" lvl="0" marL="342900"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342900" lvl="0" marL="342900"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Getting a job or a promotion</a:t>
            </a:r>
            <a:endParaRPr b="0" i="0" sz="1400" u="none" cap="none" strike="noStrike">
              <a:solidFill>
                <a:srgbClr val="000000"/>
              </a:solidFill>
              <a:latin typeface="Arial"/>
              <a:ea typeface="Arial"/>
              <a:cs typeface="Arial"/>
              <a:sym typeface="Arial"/>
            </a:endParaRPr>
          </a:p>
          <a:p>
            <a:pPr indent="-215900" lvl="0" marL="342900"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342900" lvl="0" marL="342900"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Getting a degree</a:t>
            </a:r>
            <a:endParaRPr b="0" i="0" sz="1400" u="none" cap="none" strike="noStrike">
              <a:solidFill>
                <a:srgbClr val="000000"/>
              </a:solidFill>
              <a:latin typeface="Arial"/>
              <a:ea typeface="Arial"/>
              <a:cs typeface="Arial"/>
              <a:sym typeface="Arial"/>
            </a:endParaRPr>
          </a:p>
        </p:txBody>
      </p:sp>
      <p:pic>
        <p:nvPicPr>
          <p:cNvPr descr="ged" id="207" name="Google Shape;207;p79"/>
          <p:cNvPicPr preferRelativeResize="0"/>
          <p:nvPr/>
        </p:nvPicPr>
        <p:blipFill rotWithShape="1">
          <a:blip r:embed="rId4">
            <a:alphaModFix/>
          </a:blip>
          <a:srcRect b="0" l="0" r="0" t="0"/>
          <a:stretch/>
        </p:blipFill>
        <p:spPr>
          <a:xfrm>
            <a:off x="6394672" y="3722078"/>
            <a:ext cx="3124200" cy="2162175"/>
          </a:xfrm>
          <a:prstGeom prst="rect">
            <a:avLst/>
          </a:prstGeom>
          <a:noFill/>
          <a:ln>
            <a:noFill/>
          </a:ln>
        </p:spPr>
      </p:pic>
      <p:pic>
        <p:nvPicPr>
          <p:cNvPr id="208" name="Google Shape;208;p79"/>
          <p:cNvPicPr preferRelativeResize="0"/>
          <p:nvPr/>
        </p:nvPicPr>
        <p:blipFill rotWithShape="1">
          <a:blip r:embed="rId5">
            <a:alphaModFix/>
          </a:blip>
          <a:srcRect b="0" l="0" r="0" t="0"/>
          <a:stretch/>
        </p:blipFill>
        <p:spPr>
          <a:xfrm>
            <a:off x="3149311" y="4236211"/>
            <a:ext cx="3067050" cy="1495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80"/>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Short Term Goals</a:t>
            </a:r>
            <a:endParaRPr b="1"/>
          </a:p>
        </p:txBody>
      </p:sp>
      <p:pic>
        <p:nvPicPr>
          <p:cNvPr id="215" name="Google Shape;215;p80"/>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16" name="Google Shape;216;p80"/>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217" name="Google Shape;217;p80"/>
          <p:cNvSpPr/>
          <p:nvPr/>
        </p:nvSpPr>
        <p:spPr>
          <a:xfrm>
            <a:off x="480646" y="1644586"/>
            <a:ext cx="10755390" cy="4708981"/>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2000"/>
              <a:buFont typeface="Arial"/>
              <a:buNone/>
            </a:pPr>
            <a:r>
              <a:rPr b="1" i="0" lang="en-US" sz="2000" u="none" cap="none" strike="noStrike">
                <a:solidFill>
                  <a:srgbClr val="426C7D"/>
                </a:solidFill>
                <a:latin typeface="Avenir"/>
                <a:ea typeface="Avenir"/>
                <a:cs typeface="Avenir"/>
                <a:sym typeface="Avenir"/>
              </a:rPr>
              <a:t>Focus on Short Term Goals! They may include:</a:t>
            </a:r>
            <a:endParaRPr b="1" i="0" sz="2000" u="none" cap="none" strike="noStrike">
              <a:solidFill>
                <a:srgbClr val="426C7D"/>
              </a:solidFill>
              <a:latin typeface="Avenir"/>
              <a:ea typeface="Avenir"/>
              <a:cs typeface="Avenir"/>
              <a:sym typeface="Avenir"/>
            </a:endParaRPr>
          </a:p>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Mastering letter sounds; writing legibly</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Filling out applications and forms independently</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Reading in church; participating in faith-based activities</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Passing the drivers license exam</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Reading mail, contracts, cards from friends</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Following recipes or written directions</a:t>
            </a:r>
            <a:endParaRPr b="1" i="0" sz="2000" u="none" cap="none" strike="noStrike">
              <a:solidFill>
                <a:srgbClr val="757070"/>
              </a:solidFill>
              <a:latin typeface="Avenir"/>
              <a:ea typeface="Avenir"/>
              <a:cs typeface="Avenir"/>
              <a:sym typeface="Avenir"/>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Reading to a child; helping children with homework</a:t>
            </a:r>
            <a:endParaRPr b="0" i="0" sz="1400" u="none" cap="none" strike="noStrike">
              <a:solidFill>
                <a:srgbClr val="000000"/>
              </a:solidFill>
              <a:latin typeface="Arial"/>
              <a:ea typeface="Arial"/>
              <a:cs typeface="Arial"/>
              <a:sym typeface="Arial"/>
            </a:endParaRPr>
          </a:p>
          <a:p>
            <a:pPr indent="-158750" lvl="0" marL="346075" marR="0" rtl="0" algn="l">
              <a:lnSpc>
                <a:spcPct val="75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Using the Internet and sending e-mails</a:t>
            </a:r>
            <a:endParaRPr b="0" i="0" sz="1400" u="none" cap="none" strike="noStrike">
              <a:solidFill>
                <a:srgbClr val="000000"/>
              </a:solidFill>
              <a:latin typeface="Arial"/>
              <a:ea typeface="Arial"/>
              <a:cs typeface="Arial"/>
              <a:sym typeface="Arial"/>
            </a:endParaRPr>
          </a:p>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a:p>
            <a:pPr indent="-285750" lvl="0" marL="346075" marR="0" rtl="0" algn="l">
              <a:lnSpc>
                <a:spcPct val="75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Getting a library card</a:t>
            </a:r>
            <a:endParaRPr b="0" i="0" sz="1400" u="none" cap="none" strike="noStrike">
              <a:solidFill>
                <a:srgbClr val="000000"/>
              </a:solidFill>
              <a:latin typeface="Arial"/>
              <a:ea typeface="Arial"/>
              <a:cs typeface="Arial"/>
              <a:sym typeface="Arial"/>
            </a:endParaRPr>
          </a:p>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218" name="Google Shape;218;p80"/>
          <p:cNvPicPr preferRelativeResize="0"/>
          <p:nvPr/>
        </p:nvPicPr>
        <p:blipFill rotWithShape="1">
          <a:blip r:embed="rId4">
            <a:alphaModFix/>
          </a:blip>
          <a:srcRect b="0" l="0" r="0" t="0"/>
          <a:stretch/>
        </p:blipFill>
        <p:spPr>
          <a:xfrm>
            <a:off x="7563782" y="3999076"/>
            <a:ext cx="2590800" cy="1771650"/>
          </a:xfrm>
          <a:prstGeom prst="rect">
            <a:avLst/>
          </a:prstGeom>
          <a:noFill/>
          <a:ln>
            <a:noFill/>
          </a:ln>
        </p:spPr>
      </p:pic>
      <p:pic>
        <p:nvPicPr>
          <p:cNvPr id="219" name="Google Shape;219;p80"/>
          <p:cNvPicPr preferRelativeResize="0"/>
          <p:nvPr/>
        </p:nvPicPr>
        <p:blipFill rotWithShape="1">
          <a:blip r:embed="rId5">
            <a:alphaModFix/>
          </a:blip>
          <a:srcRect b="0" l="0" r="0" t="0"/>
          <a:stretch/>
        </p:blipFill>
        <p:spPr>
          <a:xfrm>
            <a:off x="8064144" y="1563084"/>
            <a:ext cx="2628900" cy="1743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82"/>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Monthly Progress Report</a:t>
            </a:r>
            <a:endParaRPr b="1"/>
          </a:p>
        </p:txBody>
      </p:sp>
      <p:pic>
        <p:nvPicPr>
          <p:cNvPr id="226" name="Google Shape;226;p82"/>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27" name="Google Shape;227;p82"/>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50000"/>
              </a:lnSpc>
              <a:spcBef>
                <a:spcPts val="0"/>
              </a:spcBef>
              <a:spcAft>
                <a:spcPts val="0"/>
              </a:spcAft>
              <a:buClr>
                <a:srgbClr val="757070"/>
              </a:buClr>
              <a:buSzPct val="100000"/>
              <a:buNone/>
            </a:pPr>
            <a:r>
              <a:rPr b="1" lang="en-US" sz="2400"/>
              <a:t>Monthly Progress Report</a:t>
            </a:r>
            <a:endParaRPr/>
          </a:p>
          <a:p>
            <a:pPr indent="-342900" lvl="0" marL="342900" rtl="0" algn="l">
              <a:lnSpc>
                <a:spcPct val="150000"/>
              </a:lnSpc>
              <a:spcBef>
                <a:spcPts val="600"/>
              </a:spcBef>
              <a:spcAft>
                <a:spcPts val="0"/>
              </a:spcAft>
              <a:buClr>
                <a:srgbClr val="757070"/>
              </a:buClr>
              <a:buSzPct val="100000"/>
              <a:buChar char="•"/>
            </a:pPr>
            <a:r>
              <a:rPr b="1" lang="en-US" sz="2200"/>
              <a:t>Due by the </a:t>
            </a:r>
            <a:r>
              <a:rPr b="1" lang="en-US">
                <a:solidFill>
                  <a:srgbClr val="426C7D"/>
                </a:solidFill>
              </a:rPr>
              <a:t>3rd of each month</a:t>
            </a:r>
            <a:endParaRPr/>
          </a:p>
          <a:p>
            <a:pPr indent="-342900" lvl="0" marL="342900" rtl="0" algn="l">
              <a:lnSpc>
                <a:spcPct val="150000"/>
              </a:lnSpc>
              <a:spcBef>
                <a:spcPts val="600"/>
              </a:spcBef>
              <a:spcAft>
                <a:spcPts val="0"/>
              </a:spcAft>
              <a:buClr>
                <a:srgbClr val="757070"/>
              </a:buClr>
              <a:buSzPct val="100000"/>
              <a:buChar char="•"/>
            </a:pPr>
            <a:r>
              <a:rPr b="1" lang="en-US" sz="2200"/>
              <a:t>By email to </a:t>
            </a:r>
            <a:r>
              <a:rPr lang="en-US" u="sng">
                <a:solidFill>
                  <a:srgbClr val="426C7D"/>
                </a:solidFill>
                <a:hlinkClick r:id="rId4">
                  <a:extLst>
                    <a:ext uri="{A12FA001-AC4F-418D-AE19-62706E023703}">
                      <ahyp:hlinkClr val="tx"/>
                    </a:ext>
                  </a:extLst>
                </a:hlinkClick>
              </a:rPr>
              <a:t>volunteers@literacyallnefl.org</a:t>
            </a:r>
            <a:endParaRPr>
              <a:solidFill>
                <a:srgbClr val="426C7D"/>
              </a:solidFill>
            </a:endParaRPr>
          </a:p>
          <a:p>
            <a:pPr indent="-342900" lvl="0" marL="342900" rtl="0" algn="l">
              <a:lnSpc>
                <a:spcPct val="150000"/>
              </a:lnSpc>
              <a:spcBef>
                <a:spcPts val="600"/>
              </a:spcBef>
              <a:spcAft>
                <a:spcPts val="0"/>
              </a:spcAft>
              <a:buClr>
                <a:srgbClr val="757070"/>
              </a:buClr>
              <a:buSzPct val="100000"/>
              <a:buChar char="•"/>
            </a:pPr>
            <a:r>
              <a:rPr b="1" lang="en-US" sz="2200"/>
              <a:t>In person to the Literacy Alliance office</a:t>
            </a:r>
            <a:endParaRPr/>
          </a:p>
          <a:p>
            <a:pPr indent="-342900" lvl="0" marL="342900" rtl="0" algn="l">
              <a:lnSpc>
                <a:spcPct val="150000"/>
              </a:lnSpc>
              <a:spcBef>
                <a:spcPts val="600"/>
              </a:spcBef>
              <a:spcAft>
                <a:spcPts val="0"/>
              </a:spcAft>
              <a:buClr>
                <a:srgbClr val="757070"/>
              </a:buClr>
              <a:buSzPct val="100000"/>
              <a:buChar char="•"/>
            </a:pPr>
            <a:r>
              <a:rPr b="1" lang="en-US" sz="2200" u="sng">
                <a:solidFill>
                  <a:schemeClr val="hlink"/>
                </a:solidFill>
                <a:hlinkClick r:id="rId5"/>
              </a:rPr>
              <a:t>Online</a:t>
            </a:r>
            <a:r>
              <a:rPr b="1" lang="en-US" sz="2200"/>
              <a:t> version via a link in my monthly email</a:t>
            </a:r>
            <a:endParaRPr/>
          </a:p>
          <a:p>
            <a:pPr indent="0" lvl="0" marL="0" rtl="0" algn="l">
              <a:lnSpc>
                <a:spcPct val="150000"/>
              </a:lnSpc>
              <a:spcBef>
                <a:spcPts val="600"/>
              </a:spcBef>
              <a:spcAft>
                <a:spcPts val="0"/>
              </a:spcAft>
              <a:buClr>
                <a:srgbClr val="757070"/>
              </a:buClr>
              <a:buSzPct val="100000"/>
              <a:buNone/>
            </a:pPr>
            <a:r>
              <a:t/>
            </a:r>
            <a:endParaRPr/>
          </a:p>
          <a:p>
            <a:pPr indent="-457200" lvl="0" marL="457200" rtl="0" algn="l">
              <a:lnSpc>
                <a:spcPct val="150000"/>
              </a:lnSpc>
              <a:spcBef>
                <a:spcPts val="600"/>
              </a:spcBef>
              <a:spcAft>
                <a:spcPts val="0"/>
              </a:spcAft>
              <a:buClr>
                <a:srgbClr val="757070"/>
              </a:buClr>
              <a:buSzPct val="100000"/>
              <a:buChar char="•"/>
            </a:pPr>
            <a:r>
              <a:rPr b="1" lang="en-US" sz="2200"/>
              <a:t>Progress Reports allow you and your student to see what was achieved in a month. They keep motivation high! Adds instructional hours to your student’s record. </a:t>
            </a:r>
            <a:endParaRPr b="1" sz="2200"/>
          </a:p>
          <a:p>
            <a:pPr indent="-347344" lvl="1" marL="914400" rtl="0" algn="l">
              <a:lnSpc>
                <a:spcPct val="150000"/>
              </a:lnSpc>
              <a:spcBef>
                <a:spcPts val="600"/>
              </a:spcBef>
              <a:spcAft>
                <a:spcPts val="0"/>
              </a:spcAft>
              <a:buSzPct val="100000"/>
              <a:buChar char="•"/>
            </a:pPr>
            <a:r>
              <a:rPr b="1" lang="en-US" sz="2200"/>
              <a:t>Students need instructional hours in order to test out/take tests!</a:t>
            </a:r>
            <a:endParaRPr b="1" sz="2200"/>
          </a:p>
          <a:p>
            <a:pPr indent="-457200" lvl="0" marL="457200" rtl="0" algn="l">
              <a:lnSpc>
                <a:spcPct val="150000"/>
              </a:lnSpc>
              <a:spcBef>
                <a:spcPts val="600"/>
              </a:spcBef>
              <a:spcAft>
                <a:spcPts val="0"/>
              </a:spcAft>
              <a:buClr>
                <a:srgbClr val="757070"/>
              </a:buClr>
              <a:buSzPct val="100000"/>
              <a:buChar char="•"/>
            </a:pPr>
            <a:r>
              <a:rPr b="1" lang="en-US" sz="2200"/>
              <a:t>Our funders and granters want to know about instructional hours and students’ progress towards goals! </a:t>
            </a:r>
            <a:endParaRPr b="1" sz="2200"/>
          </a:p>
        </p:txBody>
      </p:sp>
      <p:sp>
        <p:nvSpPr>
          <p:cNvPr id="228" name="Google Shape;228;p82"/>
          <p:cNvSpPr/>
          <p:nvPr/>
        </p:nvSpPr>
        <p:spPr>
          <a:xfrm>
            <a:off x="838200" y="1620075"/>
            <a:ext cx="10755390" cy="323165"/>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229" name="Google Shape;229;p82"/>
          <p:cNvPicPr preferRelativeResize="0"/>
          <p:nvPr/>
        </p:nvPicPr>
        <p:blipFill rotWithShape="1">
          <a:blip r:embed="rId6">
            <a:alphaModFix/>
          </a:blip>
          <a:srcRect b="0" l="0" r="0" t="0"/>
          <a:stretch/>
        </p:blipFill>
        <p:spPr>
          <a:xfrm>
            <a:off x="7610908" y="1494680"/>
            <a:ext cx="3112510" cy="2384140"/>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81"/>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One on One Tutoring – Report Progress on Goals</a:t>
            </a:r>
            <a:endParaRPr b="1"/>
          </a:p>
        </p:txBody>
      </p:sp>
      <p:pic>
        <p:nvPicPr>
          <p:cNvPr id="236" name="Google Shape;236;p81"/>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37" name="Google Shape;237;p81"/>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238" name="Google Shape;238;p81"/>
          <p:cNvSpPr/>
          <p:nvPr/>
        </p:nvSpPr>
        <p:spPr>
          <a:xfrm>
            <a:off x="838200" y="1620075"/>
            <a:ext cx="10755390" cy="49398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57070"/>
                </a:solidFill>
                <a:latin typeface="Avenir"/>
                <a:ea typeface="Avenir"/>
                <a:cs typeface="Avenir"/>
                <a:sym typeface="Avenir"/>
              </a:rPr>
              <a:t>Report your goals! Our grants specifically focus 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a:p>
            <a:pPr indent="-457200" lvl="0" marL="457200" marR="0" rtl="0" algn="l">
              <a:lnSpc>
                <a:spcPct val="100000"/>
              </a:lnSpc>
              <a:spcBef>
                <a:spcPts val="0"/>
              </a:spcBef>
              <a:spcAft>
                <a:spcPts val="0"/>
              </a:spcAft>
              <a:buClr>
                <a:srgbClr val="426C7D"/>
              </a:buClr>
              <a:buSzPts val="2000"/>
              <a:buFont typeface="Arial"/>
              <a:buChar char="•"/>
            </a:pPr>
            <a:r>
              <a:rPr b="1" i="0" lang="en-US" sz="2000" u="none" cap="none" strike="noStrike">
                <a:solidFill>
                  <a:srgbClr val="426C7D"/>
                </a:solidFill>
                <a:latin typeface="Avenir"/>
                <a:ea typeface="Avenir"/>
                <a:cs typeface="Avenir"/>
                <a:sym typeface="Avenir"/>
              </a:rPr>
              <a:t>Academic Goals</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Gain an Educational Functioning Level</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Complete skills workbooks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26C7D"/>
              </a:buClr>
              <a:buSzPts val="2000"/>
              <a:buFont typeface="Arial"/>
              <a:buChar char="•"/>
            </a:pPr>
            <a:r>
              <a:rPr b="1" i="0" lang="en-US" sz="2000" u="none" cap="none" strike="noStrike">
                <a:solidFill>
                  <a:srgbClr val="426C7D"/>
                </a:solidFill>
                <a:latin typeface="Avenir"/>
                <a:ea typeface="Avenir"/>
                <a:cs typeface="Avenir"/>
                <a:sym typeface="Avenir"/>
              </a:rPr>
              <a:t>Personal/Family Goals</a:t>
            </a:r>
            <a:endParaRPr b="1" i="0" sz="2000" u="none" cap="none" strike="noStrike">
              <a:solidFill>
                <a:srgbClr val="426C7D"/>
              </a:solidFill>
              <a:latin typeface="Avenir"/>
              <a:ea typeface="Avenir"/>
              <a:cs typeface="Avenir"/>
              <a:sym typeface="Avenir"/>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Pass the driver’s license exam</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Get a library card</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Read for pleasure</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Reading to your children/grandchildren</a:t>
            </a:r>
            <a:endParaRPr b="1" i="0" sz="2000" u="none" cap="none" strike="noStrike">
              <a:solidFill>
                <a:srgbClr val="757070"/>
              </a:solidFill>
              <a:latin typeface="Avenir"/>
              <a:ea typeface="Avenir"/>
              <a:cs typeface="Avenir"/>
              <a:sym typeface="Avenir"/>
            </a:endParaRPr>
          </a:p>
          <a:p>
            <a:pPr indent="-457200" lvl="0" marL="457200" marR="0" rtl="0" algn="l">
              <a:lnSpc>
                <a:spcPct val="100000"/>
              </a:lnSpc>
              <a:spcBef>
                <a:spcPts val="0"/>
              </a:spcBef>
              <a:spcAft>
                <a:spcPts val="0"/>
              </a:spcAft>
              <a:buClr>
                <a:srgbClr val="426C7D"/>
              </a:buClr>
              <a:buSzPts val="2000"/>
              <a:buFont typeface="Arial"/>
              <a:buChar char="•"/>
            </a:pPr>
            <a:r>
              <a:rPr b="1" i="0" lang="en-US" sz="2000" u="none" cap="none" strike="noStrike">
                <a:solidFill>
                  <a:srgbClr val="426C7D"/>
                </a:solidFill>
                <a:latin typeface="Avenir"/>
                <a:ea typeface="Avenir"/>
                <a:cs typeface="Avenir"/>
                <a:sym typeface="Avenir"/>
              </a:rPr>
              <a:t>Economic Goals</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Job applications completed</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Create a Resume</a:t>
            </a:r>
            <a:endParaRPr b="0" i="0" sz="1400" u="none" cap="none" strike="noStrike">
              <a:solidFill>
                <a:srgbClr val="000000"/>
              </a:solidFill>
              <a:latin typeface="Arial"/>
              <a:ea typeface="Arial"/>
              <a:cs typeface="Arial"/>
              <a:sym typeface="Arial"/>
            </a:endParaRPr>
          </a:p>
          <a:p>
            <a:pPr indent="-457200" lvl="1" marL="12001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Creating a budget</a:t>
            </a:r>
            <a:endParaRPr b="0" i="0" sz="1400" u="none" cap="none" strike="noStrike">
              <a:solidFill>
                <a:srgbClr val="000000"/>
              </a:solidFill>
              <a:latin typeface="Arial"/>
              <a:ea typeface="Arial"/>
              <a:cs typeface="Arial"/>
              <a:sym typeface="Arial"/>
            </a:endParaRPr>
          </a:p>
          <a:p>
            <a:pPr indent="-330200" lvl="1" marL="1200150" marR="0" rtl="0" algn="l">
              <a:lnSpc>
                <a:spcPct val="100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239" name="Google Shape;239;p81"/>
          <p:cNvPicPr preferRelativeResize="0"/>
          <p:nvPr/>
        </p:nvPicPr>
        <p:blipFill rotWithShape="1">
          <a:blip r:embed="rId4">
            <a:alphaModFix/>
          </a:blip>
          <a:srcRect b="0" l="0" r="0" t="0"/>
          <a:stretch/>
        </p:blipFill>
        <p:spPr>
          <a:xfrm>
            <a:off x="8591400" y="2490579"/>
            <a:ext cx="1853345" cy="2462997"/>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84"/>
          <p:cNvSpPr txBox="1"/>
          <p:nvPr>
            <p:ph type="title"/>
          </p:nvPr>
        </p:nvSpPr>
        <p:spPr>
          <a:xfrm>
            <a:off x="744149" y="573472"/>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Potential Issues</a:t>
            </a:r>
            <a:br>
              <a:rPr b="1" lang="en-US"/>
            </a:br>
            <a:br>
              <a:rPr b="1" lang="en-US"/>
            </a:br>
            <a:endParaRPr b="1"/>
          </a:p>
        </p:txBody>
      </p:sp>
      <p:pic>
        <p:nvPicPr>
          <p:cNvPr id="246" name="Google Shape;246;p84"/>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47" name="Google Shape;247;p84"/>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fontScale="40000" lnSpcReduction="10000"/>
          </a:bodyPr>
          <a:lstStyle/>
          <a:p>
            <a:pPr indent="-283104" lvl="0" marL="285750" rtl="0" algn="l">
              <a:lnSpc>
                <a:spcPct val="80000"/>
              </a:lnSpc>
              <a:spcBef>
                <a:spcPts val="0"/>
              </a:spcBef>
              <a:spcAft>
                <a:spcPts val="0"/>
              </a:spcAft>
              <a:buClr>
                <a:srgbClr val="757070"/>
              </a:buClr>
              <a:buSzPct val="100000"/>
              <a:buChar char="•"/>
            </a:pPr>
            <a:r>
              <a:rPr b="1" lang="en-US" sz="4642"/>
              <a:t>A student </a:t>
            </a:r>
            <a:r>
              <a:rPr b="1" lang="en-US" sz="4642">
                <a:solidFill>
                  <a:srgbClr val="426C7D"/>
                </a:solidFill>
              </a:rPr>
              <a:t>doesn’t call to cancel</a:t>
            </a:r>
            <a:endParaRPr sz="4742"/>
          </a:p>
          <a:p>
            <a:pPr indent="-336550" lvl="0" marL="457200" rtl="0" algn="l">
              <a:lnSpc>
                <a:spcPct val="80000"/>
              </a:lnSpc>
              <a:spcBef>
                <a:spcPts val="600"/>
              </a:spcBef>
              <a:spcAft>
                <a:spcPts val="0"/>
              </a:spcAft>
              <a:buClr>
                <a:srgbClr val="757070"/>
              </a:buClr>
              <a:buSzPct val="40916"/>
              <a:buNone/>
            </a:pPr>
            <a:r>
              <a:t/>
            </a:r>
            <a:endParaRPr b="1" sz="4642"/>
          </a:p>
          <a:p>
            <a:pPr indent="-283104" lvl="0" marL="285750" rtl="0" algn="l">
              <a:lnSpc>
                <a:spcPct val="80000"/>
              </a:lnSpc>
              <a:spcBef>
                <a:spcPts val="600"/>
              </a:spcBef>
              <a:spcAft>
                <a:spcPts val="0"/>
              </a:spcAft>
              <a:buClr>
                <a:srgbClr val="757070"/>
              </a:buClr>
              <a:buSzPct val="100000"/>
              <a:buChar char="•"/>
            </a:pPr>
            <a:r>
              <a:rPr b="1" lang="en-US" sz="4642"/>
              <a:t>A student </a:t>
            </a:r>
            <a:r>
              <a:rPr b="1" lang="en-US" sz="4642">
                <a:solidFill>
                  <a:srgbClr val="426C7D"/>
                </a:solidFill>
              </a:rPr>
              <a:t>doesn’t complete homework</a:t>
            </a:r>
            <a:endParaRPr sz="4742"/>
          </a:p>
          <a:p>
            <a:pPr indent="-336550" lvl="0" marL="457200" rtl="0" algn="l">
              <a:lnSpc>
                <a:spcPct val="80000"/>
              </a:lnSpc>
              <a:spcBef>
                <a:spcPts val="600"/>
              </a:spcBef>
              <a:spcAft>
                <a:spcPts val="0"/>
              </a:spcAft>
              <a:buClr>
                <a:srgbClr val="757070"/>
              </a:buClr>
              <a:buSzPct val="40916"/>
              <a:buNone/>
            </a:pPr>
            <a:r>
              <a:t/>
            </a:r>
            <a:endParaRPr b="1" sz="4642">
              <a:solidFill>
                <a:srgbClr val="426C7D"/>
              </a:solidFill>
            </a:endParaRPr>
          </a:p>
          <a:p>
            <a:pPr indent="-283104" lvl="0" marL="285750" rtl="0" algn="l">
              <a:lnSpc>
                <a:spcPct val="80000"/>
              </a:lnSpc>
              <a:spcBef>
                <a:spcPts val="600"/>
              </a:spcBef>
              <a:spcAft>
                <a:spcPts val="0"/>
              </a:spcAft>
              <a:buClr>
                <a:srgbClr val="757070"/>
              </a:buClr>
              <a:buSzPct val="100000"/>
              <a:buChar char="•"/>
            </a:pPr>
            <a:r>
              <a:rPr b="1" lang="en-US" sz="4642"/>
              <a:t>A student is </a:t>
            </a:r>
            <a:r>
              <a:rPr b="1" lang="en-US" sz="4642">
                <a:solidFill>
                  <a:srgbClr val="426C7D"/>
                </a:solidFill>
              </a:rPr>
              <a:t>always late to meetings</a:t>
            </a:r>
            <a:endParaRPr sz="4742"/>
          </a:p>
          <a:p>
            <a:pPr indent="-336550" lvl="0" marL="457200" rtl="0" algn="l">
              <a:lnSpc>
                <a:spcPct val="80000"/>
              </a:lnSpc>
              <a:spcBef>
                <a:spcPts val="600"/>
              </a:spcBef>
              <a:spcAft>
                <a:spcPts val="0"/>
              </a:spcAft>
              <a:buClr>
                <a:srgbClr val="757070"/>
              </a:buClr>
              <a:buSzPct val="40916"/>
              <a:buNone/>
            </a:pPr>
            <a:r>
              <a:t/>
            </a:r>
            <a:endParaRPr b="1" sz="4642"/>
          </a:p>
          <a:p>
            <a:pPr indent="-283104" lvl="0" marL="285750" rtl="0" algn="l">
              <a:lnSpc>
                <a:spcPct val="80000"/>
              </a:lnSpc>
              <a:spcBef>
                <a:spcPts val="600"/>
              </a:spcBef>
              <a:spcAft>
                <a:spcPts val="0"/>
              </a:spcAft>
              <a:buClr>
                <a:srgbClr val="757070"/>
              </a:buClr>
              <a:buSzPct val="100000"/>
              <a:buChar char="•"/>
            </a:pPr>
            <a:r>
              <a:rPr b="1" lang="en-US" sz="4642"/>
              <a:t>A student </a:t>
            </a:r>
            <a:r>
              <a:rPr b="1" lang="en-US" sz="4642">
                <a:solidFill>
                  <a:srgbClr val="426C7D"/>
                </a:solidFill>
              </a:rPr>
              <a:t>isn’t making progr</a:t>
            </a:r>
            <a:r>
              <a:rPr b="1" lang="en-US" sz="4642"/>
              <a:t>ess OR is </a:t>
            </a:r>
            <a:r>
              <a:rPr b="1" lang="en-US" sz="4642">
                <a:solidFill>
                  <a:srgbClr val="426C7D"/>
                </a:solidFill>
              </a:rPr>
              <a:t>moving too quickly</a:t>
            </a:r>
            <a:r>
              <a:rPr b="1" lang="en-US" sz="4642"/>
              <a:t> through their current skill book</a:t>
            </a:r>
            <a:endParaRPr sz="4742"/>
          </a:p>
          <a:p>
            <a:pPr indent="-336550" lvl="0" marL="457200" rtl="0" algn="l">
              <a:lnSpc>
                <a:spcPct val="80000"/>
              </a:lnSpc>
              <a:spcBef>
                <a:spcPts val="600"/>
              </a:spcBef>
              <a:spcAft>
                <a:spcPts val="0"/>
              </a:spcAft>
              <a:buClr>
                <a:srgbClr val="757070"/>
              </a:buClr>
              <a:buSzPct val="40916"/>
              <a:buNone/>
            </a:pPr>
            <a:r>
              <a:t/>
            </a:r>
            <a:endParaRPr b="1" sz="4642"/>
          </a:p>
          <a:p>
            <a:pPr indent="-283104" lvl="0" marL="285750" rtl="0" algn="l">
              <a:lnSpc>
                <a:spcPct val="80000"/>
              </a:lnSpc>
              <a:spcBef>
                <a:spcPts val="600"/>
              </a:spcBef>
              <a:spcAft>
                <a:spcPts val="0"/>
              </a:spcAft>
              <a:buClr>
                <a:srgbClr val="757070"/>
              </a:buClr>
              <a:buSzPct val="100000"/>
              <a:buChar char="•"/>
            </a:pPr>
            <a:r>
              <a:rPr b="1" lang="en-US" sz="4642"/>
              <a:t>A student </a:t>
            </a:r>
            <a:r>
              <a:rPr b="1" lang="en-US" sz="4642">
                <a:solidFill>
                  <a:srgbClr val="426C7D"/>
                </a:solidFill>
              </a:rPr>
              <a:t>feels insecure about using new skills</a:t>
            </a:r>
            <a:endParaRPr sz="4742"/>
          </a:p>
          <a:p>
            <a:pPr indent="-336550" lvl="0" marL="457200" rtl="0" algn="l">
              <a:lnSpc>
                <a:spcPct val="80000"/>
              </a:lnSpc>
              <a:spcBef>
                <a:spcPts val="600"/>
              </a:spcBef>
              <a:spcAft>
                <a:spcPts val="0"/>
              </a:spcAft>
              <a:buClr>
                <a:srgbClr val="757070"/>
              </a:buClr>
              <a:buSzPct val="40916"/>
              <a:buNone/>
            </a:pPr>
            <a:r>
              <a:t/>
            </a:r>
            <a:endParaRPr b="1" sz="4642"/>
          </a:p>
          <a:p>
            <a:pPr indent="-283104" lvl="0" marL="285750" rtl="0" algn="l">
              <a:lnSpc>
                <a:spcPct val="80000"/>
              </a:lnSpc>
              <a:spcBef>
                <a:spcPts val="600"/>
              </a:spcBef>
              <a:spcAft>
                <a:spcPts val="0"/>
              </a:spcAft>
              <a:buClr>
                <a:srgbClr val="757070"/>
              </a:buClr>
              <a:buSzPct val="100000"/>
              <a:buChar char="•"/>
            </a:pPr>
            <a:r>
              <a:rPr b="1" lang="en-US" sz="4642"/>
              <a:t>You </a:t>
            </a:r>
            <a:r>
              <a:rPr b="1" lang="en-US" sz="4642">
                <a:solidFill>
                  <a:srgbClr val="426C7D"/>
                </a:solidFill>
              </a:rPr>
              <a:t>do not feel adequately prepared to start tutoring </a:t>
            </a:r>
            <a:r>
              <a:rPr b="1" lang="en-US" sz="4642"/>
              <a:t>at the end of this workshop</a:t>
            </a:r>
            <a:endParaRPr sz="4742"/>
          </a:p>
          <a:p>
            <a:pPr indent="-336550" lvl="0" marL="457200" rtl="0" algn="l">
              <a:lnSpc>
                <a:spcPct val="80000"/>
              </a:lnSpc>
              <a:spcBef>
                <a:spcPts val="600"/>
              </a:spcBef>
              <a:spcAft>
                <a:spcPts val="0"/>
              </a:spcAft>
              <a:buClr>
                <a:srgbClr val="757070"/>
              </a:buClr>
              <a:buSzPct val="40916"/>
              <a:buNone/>
            </a:pPr>
            <a:r>
              <a:t/>
            </a:r>
            <a:endParaRPr b="1" sz="4642"/>
          </a:p>
          <a:p>
            <a:pPr indent="-283104" lvl="0" marL="285750" rtl="0" algn="l">
              <a:lnSpc>
                <a:spcPct val="80000"/>
              </a:lnSpc>
              <a:spcBef>
                <a:spcPts val="600"/>
              </a:spcBef>
              <a:spcAft>
                <a:spcPts val="0"/>
              </a:spcAft>
              <a:buClr>
                <a:srgbClr val="757070"/>
              </a:buClr>
              <a:buSzPct val="100000"/>
              <a:buChar char="•"/>
            </a:pPr>
            <a:r>
              <a:rPr b="1" lang="en-US" sz="4642"/>
              <a:t>You need to </a:t>
            </a:r>
            <a:r>
              <a:rPr b="1" lang="en-US" sz="4642">
                <a:solidFill>
                  <a:srgbClr val="426C7D"/>
                </a:solidFill>
              </a:rPr>
              <a:t>cancel a session</a:t>
            </a:r>
            <a:endParaRPr sz="4742"/>
          </a:p>
          <a:p>
            <a:pPr indent="-165100" lvl="0" marL="285750" rtl="0" algn="l">
              <a:lnSpc>
                <a:spcPct val="80000"/>
              </a:lnSpc>
              <a:spcBef>
                <a:spcPts val="600"/>
              </a:spcBef>
              <a:spcAft>
                <a:spcPts val="0"/>
              </a:spcAft>
              <a:buClr>
                <a:srgbClr val="757070"/>
              </a:buClr>
              <a:buSzPct val="40916"/>
              <a:buNone/>
            </a:pPr>
            <a:r>
              <a:t/>
            </a:r>
            <a:endParaRPr b="1" sz="4642">
              <a:solidFill>
                <a:srgbClr val="426C7D"/>
              </a:solidFill>
            </a:endParaRPr>
          </a:p>
          <a:p>
            <a:pPr indent="0" lvl="0" marL="0" rtl="0" algn="l">
              <a:lnSpc>
                <a:spcPct val="80000"/>
              </a:lnSpc>
              <a:spcBef>
                <a:spcPts val="600"/>
              </a:spcBef>
              <a:spcAft>
                <a:spcPts val="0"/>
              </a:spcAft>
              <a:buClr>
                <a:srgbClr val="426C7D"/>
              </a:buClr>
              <a:buSzPct val="40916"/>
              <a:buNone/>
            </a:pPr>
            <a:r>
              <a:rPr b="1" lang="en-US" sz="4642" u="sng">
                <a:solidFill>
                  <a:srgbClr val="426C7D"/>
                </a:solidFill>
              </a:rPr>
              <a:t>Please call us to help resolve any issues! Or, if you need suggestions. </a:t>
            </a:r>
            <a:endParaRPr sz="1200" u="sng"/>
          </a:p>
          <a:p>
            <a:pPr indent="-95250" lvl="1" marL="685800" rtl="0" algn="l">
              <a:lnSpc>
                <a:spcPct val="150000"/>
              </a:lnSpc>
              <a:spcBef>
                <a:spcPts val="500"/>
              </a:spcBef>
              <a:spcAft>
                <a:spcPts val="0"/>
              </a:spcAft>
              <a:buClr>
                <a:srgbClr val="757070"/>
              </a:buClr>
              <a:buSzPct val="100000"/>
              <a:buFont typeface="Arial"/>
              <a:buNone/>
            </a:pPr>
            <a:r>
              <a:t/>
            </a:r>
            <a:endParaRPr b="1" sz="2100" u="sng"/>
          </a:p>
          <a:p>
            <a:pPr indent="0" lvl="0" marL="0" rtl="0" algn="l">
              <a:lnSpc>
                <a:spcPct val="150000"/>
              </a:lnSpc>
              <a:spcBef>
                <a:spcPts val="600"/>
              </a:spcBef>
              <a:spcAft>
                <a:spcPts val="0"/>
              </a:spcAft>
              <a:buClr>
                <a:srgbClr val="757070"/>
              </a:buClr>
              <a:buSzPct val="100000"/>
              <a:buNone/>
            </a:pPr>
            <a:r>
              <a:t/>
            </a:r>
            <a:endParaRPr b="1" sz="2200"/>
          </a:p>
        </p:txBody>
      </p:sp>
      <p:sp>
        <p:nvSpPr>
          <p:cNvPr id="248" name="Google Shape;248;p84"/>
          <p:cNvSpPr/>
          <p:nvPr/>
        </p:nvSpPr>
        <p:spPr>
          <a:xfrm>
            <a:off x="838200" y="1620075"/>
            <a:ext cx="10755390" cy="323165"/>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pic>
        <p:nvPicPr>
          <p:cNvPr id="249" name="Google Shape;249;p84"/>
          <p:cNvPicPr preferRelativeResize="0"/>
          <p:nvPr/>
        </p:nvPicPr>
        <p:blipFill rotWithShape="1">
          <a:blip r:embed="rId4">
            <a:alphaModFix/>
          </a:blip>
          <a:srcRect b="0" l="0" r="0" t="0"/>
          <a:stretch/>
        </p:blipFill>
        <p:spPr>
          <a:xfrm>
            <a:off x="8658775" y="330800"/>
            <a:ext cx="3087668" cy="2061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85"/>
          <p:cNvSpPr txBox="1"/>
          <p:nvPr>
            <p:ph type="title"/>
          </p:nvPr>
        </p:nvSpPr>
        <p:spPr>
          <a:xfrm>
            <a:off x="744149" y="573472"/>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t/>
            </a:r>
            <a:endParaRPr b="1"/>
          </a:p>
          <a:p>
            <a:pPr indent="0" lvl="0" marL="0" rtl="0" algn="ctr">
              <a:lnSpc>
                <a:spcPct val="90000"/>
              </a:lnSpc>
              <a:spcBef>
                <a:spcPts val="0"/>
              </a:spcBef>
              <a:spcAft>
                <a:spcPts val="0"/>
              </a:spcAft>
              <a:buClr>
                <a:srgbClr val="757070"/>
              </a:buClr>
              <a:buSzPts val="3200"/>
              <a:buFont typeface="Avenir"/>
              <a:buNone/>
            </a:pPr>
            <a:r>
              <a:rPr b="1" lang="en-US"/>
              <a:t>Tutoring with LANEF</a:t>
            </a:r>
            <a:br>
              <a:rPr b="1" lang="en-US"/>
            </a:br>
            <a:r>
              <a:rPr b="1" lang="en-US"/>
              <a:t>Setting Boundaries</a:t>
            </a:r>
            <a:br>
              <a:rPr b="1" lang="en-US"/>
            </a:br>
            <a:br>
              <a:rPr b="1" lang="en-US"/>
            </a:br>
            <a:br>
              <a:rPr b="1" lang="en-US"/>
            </a:br>
            <a:endParaRPr b="1"/>
          </a:p>
        </p:txBody>
      </p:sp>
      <p:pic>
        <p:nvPicPr>
          <p:cNvPr id="256" name="Google Shape;256;p85"/>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257" name="Google Shape;257;p85"/>
          <p:cNvSpPr txBox="1"/>
          <p:nvPr>
            <p:ph idx="1" type="body"/>
          </p:nvPr>
        </p:nvSpPr>
        <p:spPr>
          <a:xfrm>
            <a:off x="3937046" y="1533059"/>
            <a:ext cx="10445400" cy="4794600"/>
          </a:xfrm>
          <a:prstGeom prst="rect">
            <a:avLst/>
          </a:prstGeom>
          <a:noFill/>
          <a:ln>
            <a:noFill/>
          </a:ln>
        </p:spPr>
        <p:txBody>
          <a:bodyPr anchorCtr="0" anchor="t" bIns="45700" lIns="91425" spcFirstLastPara="1" rIns="91425" wrap="square" tIns="45700">
            <a:normAutofit/>
          </a:bodyPr>
          <a:lstStyle/>
          <a:p>
            <a:pPr indent="-381000" lvl="0" marL="457200" rtl="0" algn="l">
              <a:lnSpc>
                <a:spcPct val="80000"/>
              </a:lnSpc>
              <a:spcBef>
                <a:spcPts val="0"/>
              </a:spcBef>
              <a:spcAft>
                <a:spcPts val="0"/>
              </a:spcAft>
              <a:buClr>
                <a:srgbClr val="757070"/>
              </a:buClr>
              <a:buSzPts val="1200"/>
              <a:buNone/>
            </a:pPr>
            <a:r>
              <a:t/>
            </a:r>
            <a:endParaRPr sz="1200" u="sng"/>
          </a:p>
          <a:p>
            <a:pPr indent="-381000" lvl="0" marL="457200" rtl="0" algn="l">
              <a:lnSpc>
                <a:spcPct val="80000"/>
              </a:lnSpc>
              <a:spcBef>
                <a:spcPts val="600"/>
              </a:spcBef>
              <a:spcAft>
                <a:spcPts val="0"/>
              </a:spcAft>
              <a:buClr>
                <a:srgbClr val="757070"/>
              </a:buClr>
              <a:buSzPts val="1200"/>
              <a:buNone/>
            </a:pPr>
            <a:r>
              <a:t/>
            </a:r>
            <a:endParaRPr sz="1200" u="sng"/>
          </a:p>
          <a:p>
            <a:pPr indent="-95250" lvl="1" marL="685800" rtl="0" algn="l">
              <a:lnSpc>
                <a:spcPct val="150000"/>
              </a:lnSpc>
              <a:spcBef>
                <a:spcPts val="500"/>
              </a:spcBef>
              <a:spcAft>
                <a:spcPts val="0"/>
              </a:spcAft>
              <a:buClr>
                <a:srgbClr val="757070"/>
              </a:buClr>
              <a:buSzPts val="2100"/>
              <a:buFont typeface="Arial"/>
              <a:buNone/>
            </a:pPr>
            <a:r>
              <a:t/>
            </a:r>
            <a:endParaRPr b="1" sz="2100" u="sng"/>
          </a:p>
          <a:p>
            <a:pPr indent="0" lvl="0" marL="0" rtl="0" algn="l">
              <a:lnSpc>
                <a:spcPct val="150000"/>
              </a:lnSpc>
              <a:spcBef>
                <a:spcPts val="600"/>
              </a:spcBef>
              <a:spcAft>
                <a:spcPts val="0"/>
              </a:spcAft>
              <a:buClr>
                <a:srgbClr val="757070"/>
              </a:buClr>
              <a:buSzPts val="2200"/>
              <a:buNone/>
            </a:pPr>
            <a:r>
              <a:t/>
            </a:r>
            <a:endParaRPr b="1" sz="2200"/>
          </a:p>
        </p:txBody>
      </p:sp>
      <p:sp>
        <p:nvSpPr>
          <p:cNvPr id="258" name="Google Shape;258;p85"/>
          <p:cNvSpPr/>
          <p:nvPr/>
        </p:nvSpPr>
        <p:spPr>
          <a:xfrm>
            <a:off x="2054950" y="2490925"/>
            <a:ext cx="10755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sp>
        <p:nvSpPr>
          <p:cNvPr id="259" name="Google Shape;259;p85"/>
          <p:cNvSpPr/>
          <p:nvPr/>
        </p:nvSpPr>
        <p:spPr>
          <a:xfrm>
            <a:off x="6321000" y="1377650"/>
            <a:ext cx="5889300" cy="441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n-US" sz="2100" u="none" cap="none" strike="noStrike">
                <a:solidFill>
                  <a:srgbClr val="757070"/>
                </a:solidFill>
                <a:latin typeface="Avenir"/>
                <a:ea typeface="Avenir"/>
                <a:cs typeface="Avenir"/>
                <a:sym typeface="Avenir"/>
              </a:rPr>
              <a:t>Tutor only in public places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21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rPr b="1" i="0" lang="en-US" sz="2100" u="none" cap="none" strike="noStrike">
                <a:solidFill>
                  <a:srgbClr val="757070"/>
                </a:solidFill>
                <a:latin typeface="Avenir"/>
                <a:ea typeface="Avenir"/>
                <a:cs typeface="Avenir"/>
                <a:sym typeface="Avenir"/>
              </a:rPr>
              <a:t>Avoid conversations about religion and politics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21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rPr b="1" i="0" lang="en-US" sz="2100" u="none" cap="none" strike="noStrike">
                <a:solidFill>
                  <a:srgbClr val="757070"/>
                </a:solidFill>
                <a:latin typeface="Avenir"/>
                <a:ea typeface="Avenir"/>
                <a:cs typeface="Avenir"/>
                <a:sym typeface="Avenir"/>
              </a:rPr>
              <a:t>Avoid giving advice (about relationships, finances, medical decisions, etc.)</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21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rPr b="1" i="0" lang="en-US" sz="2100" u="none" cap="none" strike="noStrike">
                <a:solidFill>
                  <a:srgbClr val="757070"/>
                </a:solidFill>
                <a:latin typeface="Avenir"/>
                <a:ea typeface="Avenir"/>
                <a:cs typeface="Avenir"/>
                <a:sym typeface="Avenir"/>
              </a:rPr>
              <a:t>DO NOT: loan or borrow money; give or accept gifts; use the relationships to buy or sell merchandise; hire student for work; transport students in your vehicle</a:t>
            </a:r>
            <a:endParaRPr b="1" i="0" sz="2100" u="none" cap="none" strike="noStrike">
              <a:solidFill>
                <a:srgbClr val="757070"/>
              </a:solidFill>
              <a:latin typeface="Avenir"/>
              <a:ea typeface="Avenir"/>
              <a:cs typeface="Avenir"/>
              <a:sym typeface="Avenir"/>
            </a:endParaRPr>
          </a:p>
        </p:txBody>
      </p:sp>
      <p:pic>
        <p:nvPicPr>
          <p:cNvPr id="260" name="Google Shape;260;p85"/>
          <p:cNvPicPr preferRelativeResize="0"/>
          <p:nvPr/>
        </p:nvPicPr>
        <p:blipFill rotWithShape="1">
          <a:blip r:embed="rId4">
            <a:alphaModFix/>
          </a:blip>
          <a:srcRect b="0" l="0" r="0" t="0"/>
          <a:stretch/>
        </p:blipFill>
        <p:spPr>
          <a:xfrm>
            <a:off x="206600" y="1262725"/>
            <a:ext cx="5889398" cy="46369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86"/>
          <p:cNvSpPr txBox="1"/>
          <p:nvPr>
            <p:ph type="title"/>
          </p:nvPr>
        </p:nvSpPr>
        <p:spPr>
          <a:xfrm>
            <a:off x="744150" y="-3"/>
            <a:ext cx="10515600" cy="15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a:t>
            </a:r>
            <a:br>
              <a:rPr b="1" lang="en-US"/>
            </a:br>
            <a:r>
              <a:rPr b="1" lang="en-US"/>
              <a:t>Student Advocate</a:t>
            </a:r>
            <a:endParaRPr b="1"/>
          </a:p>
        </p:txBody>
      </p:sp>
      <p:sp>
        <p:nvSpPr>
          <p:cNvPr id="267" name="Google Shape;267;p86"/>
          <p:cNvSpPr txBox="1"/>
          <p:nvPr>
            <p:ph idx="1" type="body"/>
          </p:nvPr>
        </p:nvSpPr>
        <p:spPr>
          <a:xfrm>
            <a:off x="422275" y="1193375"/>
            <a:ext cx="10769400" cy="47949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80000"/>
              </a:lnSpc>
              <a:spcBef>
                <a:spcPts val="0"/>
              </a:spcBef>
              <a:spcAft>
                <a:spcPts val="0"/>
              </a:spcAft>
              <a:buClr>
                <a:srgbClr val="757070"/>
              </a:buClr>
              <a:buSzPts val="1200"/>
              <a:buNone/>
            </a:pPr>
            <a:r>
              <a:t/>
            </a:r>
            <a:endParaRPr sz="1200" u="sng"/>
          </a:p>
          <a:p>
            <a:pPr indent="0" lvl="1" marL="457200" rtl="0" algn="ctr">
              <a:lnSpc>
                <a:spcPct val="150000"/>
              </a:lnSpc>
              <a:spcBef>
                <a:spcPts val="500"/>
              </a:spcBef>
              <a:spcAft>
                <a:spcPts val="0"/>
              </a:spcAft>
              <a:buClr>
                <a:srgbClr val="426C7D"/>
              </a:buClr>
              <a:buSzPts val="1900"/>
              <a:buNone/>
            </a:pPr>
            <a:r>
              <a:rPr b="1" i="1" lang="en-US" sz="2100">
                <a:solidFill>
                  <a:srgbClr val="426C7D"/>
                </a:solidFill>
              </a:rPr>
              <a:t>The Literacy Alliance has a student advocate on staff who can help connect students to resources that are outside the scope of tutoring. If you hear your student mention a struggle or need, contact the Student Success Coordinator and they will get the student connected!</a:t>
            </a:r>
            <a:endParaRPr b="1" i="1" sz="2100">
              <a:solidFill>
                <a:srgbClr val="426C7D"/>
              </a:solidFill>
            </a:endParaRPr>
          </a:p>
          <a:p>
            <a:pPr indent="0" lvl="1" marL="0" rtl="0" algn="l">
              <a:lnSpc>
                <a:spcPct val="150000"/>
              </a:lnSpc>
              <a:spcBef>
                <a:spcPts val="500"/>
              </a:spcBef>
              <a:spcAft>
                <a:spcPts val="0"/>
              </a:spcAft>
              <a:buClr>
                <a:srgbClr val="426C7D"/>
              </a:buClr>
              <a:buSzPts val="1900"/>
              <a:buNone/>
            </a:pPr>
            <a:r>
              <a:rPr b="1" lang="en-US" sz="2100">
                <a:solidFill>
                  <a:srgbClr val="426C7D"/>
                </a:solidFill>
              </a:rPr>
              <a:t>For instance, barriers involving:</a:t>
            </a:r>
            <a:endParaRPr b="1" sz="2100">
              <a:solidFill>
                <a:srgbClr val="426C7D"/>
              </a:solidFill>
            </a:endParaRPr>
          </a:p>
          <a:p>
            <a:pPr indent="-361950" lvl="0" marL="457200" rtl="0" algn="l">
              <a:lnSpc>
                <a:spcPct val="150000"/>
              </a:lnSpc>
              <a:spcBef>
                <a:spcPts val="500"/>
              </a:spcBef>
              <a:spcAft>
                <a:spcPts val="0"/>
              </a:spcAft>
              <a:buClr>
                <a:srgbClr val="426C7D"/>
              </a:buClr>
              <a:buSzPts val="2100"/>
              <a:buChar char="•"/>
            </a:pPr>
            <a:r>
              <a:rPr b="1" lang="en-US" sz="2100">
                <a:solidFill>
                  <a:srgbClr val="426C7D"/>
                </a:solidFill>
              </a:rPr>
              <a:t>Safety</a:t>
            </a:r>
            <a:endParaRPr b="1" sz="2100">
              <a:solidFill>
                <a:srgbClr val="426C7D"/>
              </a:solidFill>
            </a:endParaRPr>
          </a:p>
          <a:p>
            <a:pPr indent="-361950" lvl="0" marL="457200" rtl="0" algn="l">
              <a:lnSpc>
                <a:spcPct val="150000"/>
              </a:lnSpc>
              <a:spcBef>
                <a:spcPts val="0"/>
              </a:spcBef>
              <a:spcAft>
                <a:spcPts val="0"/>
              </a:spcAft>
              <a:buClr>
                <a:srgbClr val="426C7D"/>
              </a:buClr>
              <a:buSzPts val="2100"/>
              <a:buChar char="•"/>
            </a:pPr>
            <a:r>
              <a:rPr b="1" lang="en-US" sz="2100">
                <a:solidFill>
                  <a:srgbClr val="426C7D"/>
                </a:solidFill>
              </a:rPr>
              <a:t>Food</a:t>
            </a:r>
            <a:endParaRPr b="1" sz="2100">
              <a:solidFill>
                <a:srgbClr val="426C7D"/>
              </a:solidFill>
            </a:endParaRPr>
          </a:p>
          <a:p>
            <a:pPr indent="-361950" lvl="0" marL="457200" rtl="0" algn="l">
              <a:lnSpc>
                <a:spcPct val="150000"/>
              </a:lnSpc>
              <a:spcBef>
                <a:spcPts val="0"/>
              </a:spcBef>
              <a:spcAft>
                <a:spcPts val="0"/>
              </a:spcAft>
              <a:buClr>
                <a:srgbClr val="426C7D"/>
              </a:buClr>
              <a:buSzPts val="2100"/>
              <a:buChar char="•"/>
            </a:pPr>
            <a:r>
              <a:rPr b="1" lang="en-US" sz="2100">
                <a:solidFill>
                  <a:srgbClr val="426C7D"/>
                </a:solidFill>
              </a:rPr>
              <a:t>Shelter</a:t>
            </a:r>
            <a:endParaRPr b="1" sz="2100">
              <a:solidFill>
                <a:srgbClr val="426C7D"/>
              </a:solidFill>
            </a:endParaRPr>
          </a:p>
          <a:p>
            <a:pPr indent="-361950" lvl="0" marL="457200" rtl="0" algn="l">
              <a:lnSpc>
                <a:spcPct val="150000"/>
              </a:lnSpc>
              <a:spcBef>
                <a:spcPts val="0"/>
              </a:spcBef>
              <a:spcAft>
                <a:spcPts val="0"/>
              </a:spcAft>
              <a:buClr>
                <a:srgbClr val="426C7D"/>
              </a:buClr>
              <a:buSzPts val="2100"/>
              <a:buChar char="•"/>
            </a:pPr>
            <a:r>
              <a:rPr b="1" lang="en-US" sz="2100">
                <a:solidFill>
                  <a:srgbClr val="426C7D"/>
                </a:solidFill>
              </a:rPr>
              <a:t>Medical care</a:t>
            </a:r>
            <a:endParaRPr b="1" sz="2100">
              <a:solidFill>
                <a:srgbClr val="426C7D"/>
              </a:solidFill>
            </a:endParaRPr>
          </a:p>
          <a:p>
            <a:pPr indent="-361950" lvl="0" marL="457200" rtl="0" algn="l">
              <a:lnSpc>
                <a:spcPct val="150000"/>
              </a:lnSpc>
              <a:spcBef>
                <a:spcPts val="0"/>
              </a:spcBef>
              <a:spcAft>
                <a:spcPts val="0"/>
              </a:spcAft>
              <a:buClr>
                <a:srgbClr val="426C7D"/>
              </a:buClr>
              <a:buSzPts val="2100"/>
              <a:buChar char="•"/>
            </a:pPr>
            <a:r>
              <a:rPr b="1" lang="en-US" sz="2100">
                <a:solidFill>
                  <a:srgbClr val="426C7D"/>
                </a:solidFill>
              </a:rPr>
              <a:t>Child care</a:t>
            </a:r>
            <a:endParaRPr b="1"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idx="1" type="body"/>
          </p:nvPr>
        </p:nvSpPr>
        <p:spPr>
          <a:xfrm>
            <a:off x="0" y="3161261"/>
            <a:ext cx="12192000" cy="84318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ctr">
              <a:lnSpc>
                <a:spcPct val="90000"/>
              </a:lnSpc>
              <a:spcBef>
                <a:spcPts val="0"/>
              </a:spcBef>
              <a:spcAft>
                <a:spcPts val="0"/>
              </a:spcAft>
              <a:buClr>
                <a:schemeClr val="lt1"/>
              </a:buClr>
              <a:buSzPct val="100000"/>
              <a:buNone/>
            </a:pPr>
            <a:r>
              <a:rPr lang="en-US" sz="15000"/>
              <a:t>Our Students</a:t>
            </a:r>
            <a:endParaRPr/>
          </a:p>
          <a:p>
            <a:pPr indent="0" lvl="0" marL="0" rtl="0" algn="ctr">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idx="1" type="body"/>
          </p:nvPr>
        </p:nvSpPr>
        <p:spPr>
          <a:xfrm>
            <a:off x="-677918" y="3161261"/>
            <a:ext cx="12192000" cy="8128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None/>
            </a:pPr>
            <a:r>
              <a:rPr lang="en-US" sz="6000"/>
              <a:t>The Adult Learner</a:t>
            </a:r>
            <a:endParaRPr sz="6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lang="en-US"/>
              <a:t>The Adult Learner</a:t>
            </a:r>
            <a:br>
              <a:rPr lang="en-US"/>
            </a:br>
            <a:r>
              <a:rPr lang="en-US"/>
              <a:t>Characteristics of Adult Learners</a:t>
            </a:r>
            <a:endParaRPr/>
          </a:p>
        </p:txBody>
      </p:sp>
      <p:grpSp>
        <p:nvGrpSpPr>
          <p:cNvPr id="278" name="Google Shape;278;p30"/>
          <p:cNvGrpSpPr/>
          <p:nvPr/>
        </p:nvGrpSpPr>
        <p:grpSpPr>
          <a:xfrm>
            <a:off x="54522" y="1130700"/>
            <a:ext cx="3661839" cy="3521925"/>
            <a:chOff x="2234002" y="444"/>
            <a:chExt cx="4051155" cy="4485386"/>
          </a:xfrm>
        </p:grpSpPr>
        <p:sp>
          <p:nvSpPr>
            <p:cNvPr id="279" name="Google Shape;279;p30"/>
            <p:cNvSpPr/>
            <p:nvPr/>
          </p:nvSpPr>
          <p:spPr>
            <a:xfrm>
              <a:off x="3015339" y="998897"/>
              <a:ext cx="2488480" cy="2488480"/>
            </a:xfrm>
            <a:prstGeom prst="ellipse">
              <a:avLst/>
            </a:prstGeom>
            <a:solidFill>
              <a:srgbClr val="C6E1E7">
                <a:alpha val="49019"/>
              </a:srgbClr>
            </a:solidFill>
            <a:ln cap="flat" cmpd="sng" w="12700">
              <a:solidFill>
                <a:srgbClr val="426C7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0"/>
            <p:cNvSpPr txBox="1"/>
            <p:nvPr/>
          </p:nvSpPr>
          <p:spPr>
            <a:xfrm>
              <a:off x="3379768" y="1363326"/>
              <a:ext cx="1759622" cy="1759622"/>
            </a:xfrm>
            <a:prstGeom prst="rect">
              <a:avLst/>
            </a:prstGeom>
            <a:noFill/>
            <a:ln>
              <a:noFill/>
            </a:ln>
          </p:spPr>
          <p:txBody>
            <a:bodyPr anchorCtr="0" anchor="ctr" bIns="82550" lIns="82550" spcFirstLastPara="1" rIns="82550" wrap="square" tIns="82550">
              <a:noAutofit/>
            </a:bodyPr>
            <a:lstStyle/>
            <a:p>
              <a:pPr indent="0" lvl="0" marL="0" marR="0" rtl="0" algn="ctr">
                <a:lnSpc>
                  <a:spcPct val="90000"/>
                </a:lnSpc>
                <a:spcBef>
                  <a:spcPts val="0"/>
                </a:spcBef>
                <a:spcAft>
                  <a:spcPts val="0"/>
                </a:spcAft>
                <a:buClr>
                  <a:srgbClr val="000000"/>
                </a:buClr>
                <a:buSzPts val="6500"/>
                <a:buFont typeface="Arial"/>
                <a:buNone/>
              </a:pPr>
              <a:r>
                <a:rPr b="0" i="0" lang="en-US" sz="5000" u="none" cap="none" strike="noStrike">
                  <a:solidFill>
                    <a:schemeClr val="dk1"/>
                  </a:solidFill>
                  <a:latin typeface="Calibri"/>
                  <a:ea typeface="Calibri"/>
                  <a:cs typeface="Calibri"/>
                  <a:sym typeface="Calibri"/>
                </a:rPr>
                <a:t>ARE</a:t>
              </a:r>
              <a:endParaRPr b="0" i="0" sz="5000" u="none" cap="none" strike="noStrike">
                <a:solidFill>
                  <a:schemeClr val="dk1"/>
                </a:solidFill>
                <a:latin typeface="Calibri"/>
                <a:ea typeface="Calibri"/>
                <a:cs typeface="Calibri"/>
                <a:sym typeface="Calibri"/>
              </a:endParaRPr>
            </a:p>
          </p:txBody>
        </p:sp>
        <p:sp>
          <p:nvSpPr>
            <p:cNvPr id="281" name="Google Shape;281;p30"/>
            <p:cNvSpPr/>
            <p:nvPr/>
          </p:nvSpPr>
          <p:spPr>
            <a:xfrm>
              <a:off x="3637459" y="444"/>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0"/>
            <p:cNvSpPr txBox="1"/>
            <p:nvPr/>
          </p:nvSpPr>
          <p:spPr>
            <a:xfrm>
              <a:off x="3819660" y="182659"/>
              <a:ext cx="1062000" cy="8799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Independent	</a:t>
              </a:r>
              <a:endParaRPr b="0" i="0" sz="1200" u="none" cap="none" strike="noStrike">
                <a:solidFill>
                  <a:schemeClr val="dk1"/>
                </a:solidFill>
                <a:latin typeface="Calibri"/>
                <a:ea typeface="Calibri"/>
                <a:cs typeface="Calibri"/>
                <a:sym typeface="Calibri"/>
              </a:endParaRPr>
            </a:p>
          </p:txBody>
        </p:sp>
        <p:sp>
          <p:nvSpPr>
            <p:cNvPr id="283" name="Google Shape;283;p30"/>
            <p:cNvSpPr/>
            <p:nvPr/>
          </p:nvSpPr>
          <p:spPr>
            <a:xfrm>
              <a:off x="5040917" y="810730"/>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0"/>
            <p:cNvSpPr txBox="1"/>
            <p:nvPr/>
          </p:nvSpPr>
          <p:spPr>
            <a:xfrm>
              <a:off x="5223118" y="992937"/>
              <a:ext cx="1062000" cy="8799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Self-Motivated</a:t>
              </a:r>
              <a:endParaRPr b="0" i="0" sz="1200" u="none" cap="none" strike="noStrike">
                <a:solidFill>
                  <a:schemeClr val="dk1"/>
                </a:solidFill>
                <a:latin typeface="Calibri"/>
                <a:ea typeface="Calibri"/>
                <a:cs typeface="Calibri"/>
                <a:sym typeface="Calibri"/>
              </a:endParaRPr>
            </a:p>
          </p:txBody>
        </p:sp>
        <p:sp>
          <p:nvSpPr>
            <p:cNvPr id="285" name="Google Shape;285;p30"/>
            <p:cNvSpPr/>
            <p:nvPr/>
          </p:nvSpPr>
          <p:spPr>
            <a:xfrm>
              <a:off x="5040917" y="2431303"/>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0"/>
            <p:cNvSpPr txBox="1"/>
            <p:nvPr/>
          </p:nvSpPr>
          <p:spPr>
            <a:xfrm>
              <a:off x="5223132" y="2613518"/>
              <a:ext cx="879810" cy="87981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Adaptable</a:t>
              </a:r>
              <a:endParaRPr b="0" i="0" sz="1200" u="none" cap="none" strike="noStrike">
                <a:solidFill>
                  <a:schemeClr val="dk1"/>
                </a:solidFill>
                <a:latin typeface="Calibri"/>
                <a:ea typeface="Calibri"/>
                <a:cs typeface="Calibri"/>
                <a:sym typeface="Calibri"/>
              </a:endParaRPr>
            </a:p>
          </p:txBody>
        </p:sp>
        <p:sp>
          <p:nvSpPr>
            <p:cNvPr id="287" name="Google Shape;287;p30"/>
            <p:cNvSpPr/>
            <p:nvPr/>
          </p:nvSpPr>
          <p:spPr>
            <a:xfrm>
              <a:off x="3637459" y="3241590"/>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0"/>
            <p:cNvSpPr txBox="1"/>
            <p:nvPr/>
          </p:nvSpPr>
          <p:spPr>
            <a:xfrm>
              <a:off x="3819674" y="3423805"/>
              <a:ext cx="879810" cy="87981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Creative</a:t>
              </a:r>
              <a:endParaRPr b="0" i="0" sz="1200" u="none" cap="none" strike="noStrike">
                <a:solidFill>
                  <a:schemeClr val="dk1"/>
                </a:solidFill>
                <a:latin typeface="Calibri"/>
                <a:ea typeface="Calibri"/>
                <a:cs typeface="Calibri"/>
                <a:sym typeface="Calibri"/>
              </a:endParaRPr>
            </a:p>
          </p:txBody>
        </p:sp>
        <p:sp>
          <p:nvSpPr>
            <p:cNvPr id="289" name="Google Shape;289;p30"/>
            <p:cNvSpPr/>
            <p:nvPr/>
          </p:nvSpPr>
          <p:spPr>
            <a:xfrm>
              <a:off x="2234002" y="2431303"/>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0"/>
            <p:cNvSpPr txBox="1"/>
            <p:nvPr/>
          </p:nvSpPr>
          <p:spPr>
            <a:xfrm>
              <a:off x="2416217" y="2613518"/>
              <a:ext cx="879810" cy="87981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Responsible</a:t>
              </a:r>
              <a:endParaRPr b="0" i="0" sz="1200" u="none" cap="none" strike="noStrike">
                <a:solidFill>
                  <a:schemeClr val="dk1"/>
                </a:solidFill>
                <a:latin typeface="Calibri"/>
                <a:ea typeface="Calibri"/>
                <a:cs typeface="Calibri"/>
                <a:sym typeface="Calibri"/>
              </a:endParaRPr>
            </a:p>
          </p:txBody>
        </p:sp>
        <p:sp>
          <p:nvSpPr>
            <p:cNvPr id="291" name="Google Shape;291;p30"/>
            <p:cNvSpPr/>
            <p:nvPr/>
          </p:nvSpPr>
          <p:spPr>
            <a:xfrm>
              <a:off x="2234002" y="810730"/>
              <a:ext cx="1244240" cy="1244240"/>
            </a:xfrm>
            <a:prstGeom prst="ellipse">
              <a:avLst/>
            </a:prstGeom>
            <a:solidFill>
              <a:srgbClr val="426C7D">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0"/>
            <p:cNvSpPr txBox="1"/>
            <p:nvPr/>
          </p:nvSpPr>
          <p:spPr>
            <a:xfrm>
              <a:off x="2416217" y="992945"/>
              <a:ext cx="879810" cy="87981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Able to Make Own Decisions</a:t>
              </a:r>
              <a:endParaRPr b="0" i="0" sz="1200" u="none" cap="none" strike="noStrike">
                <a:solidFill>
                  <a:schemeClr val="dk1"/>
                </a:solidFill>
                <a:latin typeface="Calibri"/>
                <a:ea typeface="Calibri"/>
                <a:cs typeface="Calibri"/>
                <a:sym typeface="Calibri"/>
              </a:endParaRPr>
            </a:p>
          </p:txBody>
        </p:sp>
      </p:grpSp>
      <p:grpSp>
        <p:nvGrpSpPr>
          <p:cNvPr id="293" name="Google Shape;293;p30"/>
          <p:cNvGrpSpPr/>
          <p:nvPr/>
        </p:nvGrpSpPr>
        <p:grpSpPr>
          <a:xfrm>
            <a:off x="3940744" y="2160200"/>
            <a:ext cx="3976881" cy="4016089"/>
            <a:chOff x="2234002" y="444"/>
            <a:chExt cx="4051015" cy="4485246"/>
          </a:xfrm>
        </p:grpSpPr>
        <p:sp>
          <p:nvSpPr>
            <p:cNvPr id="294" name="Google Shape;294;p30"/>
            <p:cNvSpPr/>
            <p:nvPr/>
          </p:nvSpPr>
          <p:spPr>
            <a:xfrm>
              <a:off x="3015339" y="998897"/>
              <a:ext cx="2488500" cy="2488500"/>
            </a:xfrm>
            <a:prstGeom prst="ellipse">
              <a:avLst/>
            </a:prstGeom>
            <a:solidFill>
              <a:srgbClr val="C6E1E7">
                <a:alpha val="49020"/>
              </a:srgbClr>
            </a:solidFill>
            <a:ln cap="flat" cmpd="sng" w="12700">
              <a:solidFill>
                <a:srgbClr val="426C7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0"/>
            <p:cNvSpPr txBox="1"/>
            <p:nvPr/>
          </p:nvSpPr>
          <p:spPr>
            <a:xfrm>
              <a:off x="3379768" y="1363326"/>
              <a:ext cx="1759500" cy="1759500"/>
            </a:xfrm>
            <a:prstGeom prst="rect">
              <a:avLst/>
            </a:prstGeom>
            <a:noFill/>
            <a:ln>
              <a:noFill/>
            </a:ln>
          </p:spPr>
          <p:txBody>
            <a:bodyPr anchorCtr="0" anchor="ctr" bIns="33000" lIns="33000" spcFirstLastPara="1" rIns="33000" wrap="square" tIns="33000">
              <a:noAutofit/>
            </a:bodyPr>
            <a:lstStyle/>
            <a:p>
              <a:pPr indent="0" lvl="0" marL="0" marR="0" rtl="0" algn="ctr">
                <a:lnSpc>
                  <a:spcPct val="90000"/>
                </a:lnSpc>
                <a:spcBef>
                  <a:spcPts val="0"/>
                </a:spcBef>
                <a:spcAft>
                  <a:spcPts val="0"/>
                </a:spcAft>
                <a:buClr>
                  <a:srgbClr val="000000"/>
                </a:buClr>
                <a:buSzPts val="2600"/>
                <a:buFont typeface="Arial"/>
                <a:buNone/>
              </a:pPr>
              <a:r>
                <a:rPr lang="en-US" sz="3700">
                  <a:solidFill>
                    <a:schemeClr val="dk1"/>
                  </a:solidFill>
                  <a:latin typeface="Calibri"/>
                  <a:ea typeface="Calibri"/>
                  <a:cs typeface="Calibri"/>
                  <a:sym typeface="Calibri"/>
                </a:rPr>
                <a:t>BRING</a:t>
              </a:r>
              <a:endParaRPr b="0" i="0" sz="3700" u="none" cap="none" strike="noStrike">
                <a:solidFill>
                  <a:schemeClr val="dk1"/>
                </a:solidFill>
                <a:latin typeface="Calibri"/>
                <a:ea typeface="Calibri"/>
                <a:cs typeface="Calibri"/>
                <a:sym typeface="Calibri"/>
              </a:endParaRPr>
            </a:p>
          </p:txBody>
        </p:sp>
        <p:sp>
          <p:nvSpPr>
            <p:cNvPr id="296" name="Google Shape;296;p30"/>
            <p:cNvSpPr/>
            <p:nvPr/>
          </p:nvSpPr>
          <p:spPr>
            <a:xfrm>
              <a:off x="3637459" y="444"/>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0"/>
            <p:cNvSpPr txBox="1"/>
            <p:nvPr/>
          </p:nvSpPr>
          <p:spPr>
            <a:xfrm>
              <a:off x="3819674" y="352862"/>
              <a:ext cx="879900" cy="879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Employment		</a:t>
              </a:r>
              <a:endParaRPr b="0" i="0" sz="1100" u="none" cap="none" strike="noStrike">
                <a:solidFill>
                  <a:schemeClr val="dk1"/>
                </a:solidFill>
                <a:latin typeface="Calibri"/>
                <a:ea typeface="Calibri"/>
                <a:cs typeface="Calibri"/>
                <a:sym typeface="Calibri"/>
              </a:endParaRPr>
            </a:p>
          </p:txBody>
        </p:sp>
        <p:sp>
          <p:nvSpPr>
            <p:cNvPr id="298" name="Google Shape;298;p30"/>
            <p:cNvSpPr/>
            <p:nvPr/>
          </p:nvSpPr>
          <p:spPr>
            <a:xfrm>
              <a:off x="5040917" y="810730"/>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30"/>
            <p:cNvSpPr txBox="1"/>
            <p:nvPr/>
          </p:nvSpPr>
          <p:spPr>
            <a:xfrm>
              <a:off x="5223132" y="992945"/>
              <a:ext cx="879900" cy="879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Education</a:t>
              </a:r>
              <a:endParaRPr b="0" i="0" sz="1100" u="none" cap="none" strike="noStrike">
                <a:solidFill>
                  <a:schemeClr val="dk1"/>
                </a:solidFill>
                <a:latin typeface="Calibri"/>
                <a:ea typeface="Calibri"/>
                <a:cs typeface="Calibri"/>
                <a:sym typeface="Calibri"/>
              </a:endParaRPr>
            </a:p>
          </p:txBody>
        </p:sp>
        <p:sp>
          <p:nvSpPr>
            <p:cNvPr id="300" name="Google Shape;300;p30"/>
            <p:cNvSpPr/>
            <p:nvPr/>
          </p:nvSpPr>
          <p:spPr>
            <a:xfrm>
              <a:off x="5040917" y="2431303"/>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30"/>
            <p:cNvSpPr txBox="1"/>
            <p:nvPr/>
          </p:nvSpPr>
          <p:spPr>
            <a:xfrm>
              <a:off x="5223132" y="2613518"/>
              <a:ext cx="879900" cy="879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Life</a:t>
              </a:r>
              <a:endParaRPr b="0" i="0" sz="1100" u="none" cap="none" strike="noStrike">
                <a:solidFill>
                  <a:schemeClr val="dk1"/>
                </a:solidFill>
                <a:latin typeface="Calibri"/>
                <a:ea typeface="Calibri"/>
                <a:cs typeface="Calibri"/>
                <a:sym typeface="Calibri"/>
              </a:endParaRPr>
            </a:p>
          </p:txBody>
        </p:sp>
        <p:sp>
          <p:nvSpPr>
            <p:cNvPr id="302" name="Google Shape;302;p30"/>
            <p:cNvSpPr/>
            <p:nvPr/>
          </p:nvSpPr>
          <p:spPr>
            <a:xfrm>
              <a:off x="3637459" y="3241590"/>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30"/>
            <p:cNvSpPr txBox="1"/>
            <p:nvPr/>
          </p:nvSpPr>
          <p:spPr>
            <a:xfrm>
              <a:off x="3819674" y="3423805"/>
              <a:ext cx="879900" cy="879900"/>
            </a:xfrm>
            <a:prstGeom prst="rect">
              <a:avLst/>
            </a:prstGeom>
            <a:noFill/>
            <a:ln>
              <a:noFill/>
            </a:ln>
          </p:spPr>
          <p:txBody>
            <a:bodyPr anchorCtr="0" anchor="ctr" bIns="13950" lIns="13950" spcFirstLastPara="1" rIns="13950" wrap="square" tIns="13950">
              <a:noAutofit/>
            </a:bodyPr>
            <a:lstStyle/>
            <a:p>
              <a:pPr indent="0" lvl="0" marL="0" marR="0" rtl="0" algn="l">
                <a:lnSpc>
                  <a:spcPct val="90000"/>
                </a:lnSpc>
                <a:spcBef>
                  <a:spcPts val="0"/>
                </a:spcBef>
                <a:spcAft>
                  <a:spcPts val="0"/>
                </a:spcAft>
                <a:buClr>
                  <a:srgbClr val="000000"/>
                </a:buClr>
                <a:buSzPts val="1100"/>
                <a:buFont typeface="Arial"/>
                <a:buNone/>
              </a:pPr>
              <a:r>
                <a:rPr lang="en-US" sz="1100">
                  <a:solidFill>
                    <a:schemeClr val="dk1"/>
                  </a:solidFill>
                  <a:latin typeface="Calibri"/>
                  <a:ea typeface="Calibri"/>
                  <a:cs typeface="Calibri"/>
                  <a:sym typeface="Calibri"/>
                </a:rPr>
                <a:t>Want to Learn</a:t>
              </a:r>
              <a:endParaRPr b="0" i="0" sz="1100" u="none" cap="none" strike="noStrike">
                <a:solidFill>
                  <a:schemeClr val="dk1"/>
                </a:solidFill>
                <a:latin typeface="Calibri"/>
                <a:ea typeface="Calibri"/>
                <a:cs typeface="Calibri"/>
                <a:sym typeface="Calibri"/>
              </a:endParaRPr>
            </a:p>
          </p:txBody>
        </p:sp>
        <p:sp>
          <p:nvSpPr>
            <p:cNvPr id="304" name="Google Shape;304;p30"/>
            <p:cNvSpPr/>
            <p:nvPr/>
          </p:nvSpPr>
          <p:spPr>
            <a:xfrm>
              <a:off x="2234002" y="2431303"/>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30"/>
            <p:cNvSpPr txBox="1"/>
            <p:nvPr/>
          </p:nvSpPr>
          <p:spPr>
            <a:xfrm>
              <a:off x="2416217" y="2613518"/>
              <a:ext cx="879900" cy="879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Apprehension</a:t>
              </a:r>
              <a:endParaRPr b="0" i="0" sz="1100" u="none" cap="none" strike="noStrike">
                <a:solidFill>
                  <a:schemeClr val="dk1"/>
                </a:solidFill>
                <a:latin typeface="Calibri"/>
                <a:ea typeface="Calibri"/>
                <a:cs typeface="Calibri"/>
                <a:sym typeface="Calibri"/>
              </a:endParaRPr>
            </a:p>
          </p:txBody>
        </p:sp>
        <p:sp>
          <p:nvSpPr>
            <p:cNvPr id="306" name="Google Shape;306;p30"/>
            <p:cNvSpPr/>
            <p:nvPr/>
          </p:nvSpPr>
          <p:spPr>
            <a:xfrm>
              <a:off x="2234002" y="810730"/>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0"/>
            <p:cNvSpPr txBox="1"/>
            <p:nvPr/>
          </p:nvSpPr>
          <p:spPr>
            <a:xfrm>
              <a:off x="2416217" y="992945"/>
              <a:ext cx="879900" cy="879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Anxiety</a:t>
              </a:r>
              <a:endParaRPr b="0" i="0" sz="1100" u="none" cap="none" strike="noStrike">
                <a:solidFill>
                  <a:schemeClr val="dk1"/>
                </a:solidFill>
                <a:latin typeface="Calibri"/>
                <a:ea typeface="Calibri"/>
                <a:cs typeface="Calibri"/>
                <a:sym typeface="Calibri"/>
              </a:endParaRPr>
            </a:p>
          </p:txBody>
        </p:sp>
      </p:grpSp>
      <p:grpSp>
        <p:nvGrpSpPr>
          <p:cNvPr id="308" name="Google Shape;308;p30"/>
          <p:cNvGrpSpPr/>
          <p:nvPr/>
        </p:nvGrpSpPr>
        <p:grpSpPr>
          <a:xfrm>
            <a:off x="8065758" y="1030625"/>
            <a:ext cx="4060672" cy="4016038"/>
            <a:chOff x="2016886" y="444"/>
            <a:chExt cx="4580049" cy="4485690"/>
          </a:xfrm>
        </p:grpSpPr>
        <p:sp>
          <p:nvSpPr>
            <p:cNvPr id="309" name="Google Shape;309;p30"/>
            <p:cNvSpPr/>
            <p:nvPr/>
          </p:nvSpPr>
          <p:spPr>
            <a:xfrm>
              <a:off x="3015339" y="998897"/>
              <a:ext cx="2488500" cy="2488500"/>
            </a:xfrm>
            <a:prstGeom prst="ellipse">
              <a:avLst/>
            </a:prstGeom>
            <a:solidFill>
              <a:srgbClr val="C6E1E7">
                <a:alpha val="49020"/>
              </a:srgbClr>
            </a:solidFill>
            <a:ln cap="flat" cmpd="sng" w="12700">
              <a:solidFill>
                <a:srgbClr val="426C7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0"/>
            <p:cNvSpPr txBox="1"/>
            <p:nvPr/>
          </p:nvSpPr>
          <p:spPr>
            <a:xfrm>
              <a:off x="3379755" y="1824187"/>
              <a:ext cx="1878300" cy="879900"/>
            </a:xfrm>
            <a:prstGeom prst="rect">
              <a:avLst/>
            </a:prstGeom>
            <a:noFill/>
            <a:ln>
              <a:noFill/>
            </a:ln>
          </p:spPr>
          <p:txBody>
            <a:bodyPr anchorCtr="0" anchor="ctr" bIns="71100" lIns="71100" spcFirstLastPara="1" rIns="71100" wrap="square" tIns="71100">
              <a:noAutofit/>
            </a:bodyPr>
            <a:lstStyle/>
            <a:p>
              <a:pPr indent="0" lvl="0" marL="0" marR="0" rtl="0" algn="ctr">
                <a:lnSpc>
                  <a:spcPct val="90000"/>
                </a:lnSpc>
                <a:spcBef>
                  <a:spcPts val="0"/>
                </a:spcBef>
                <a:spcAft>
                  <a:spcPts val="0"/>
                </a:spcAft>
                <a:buClr>
                  <a:srgbClr val="000000"/>
                </a:buClr>
                <a:buSzPts val="5600"/>
                <a:buFont typeface="Arial"/>
                <a:buNone/>
              </a:pPr>
              <a:r>
                <a:rPr b="0" i="0" lang="en-US" sz="4400" u="none" cap="none" strike="noStrike">
                  <a:solidFill>
                    <a:schemeClr val="dk1"/>
                  </a:solidFill>
                  <a:latin typeface="Calibri"/>
                  <a:ea typeface="Calibri"/>
                  <a:cs typeface="Calibri"/>
                  <a:sym typeface="Calibri"/>
                </a:rPr>
                <a:t>NEED</a:t>
              </a:r>
              <a:endParaRPr b="0" i="0" sz="4400" u="none" cap="none" strike="noStrike">
                <a:solidFill>
                  <a:schemeClr val="dk1"/>
                </a:solidFill>
                <a:latin typeface="Calibri"/>
                <a:ea typeface="Calibri"/>
                <a:cs typeface="Calibri"/>
                <a:sym typeface="Calibri"/>
              </a:endParaRPr>
            </a:p>
          </p:txBody>
        </p:sp>
        <p:sp>
          <p:nvSpPr>
            <p:cNvPr id="311" name="Google Shape;311;p30"/>
            <p:cNvSpPr/>
            <p:nvPr/>
          </p:nvSpPr>
          <p:spPr>
            <a:xfrm>
              <a:off x="3637459" y="444"/>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0"/>
            <p:cNvSpPr txBox="1"/>
            <p:nvPr/>
          </p:nvSpPr>
          <p:spPr>
            <a:xfrm>
              <a:off x="3690799" y="210707"/>
              <a:ext cx="1366800" cy="8799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Flexibility		</a:t>
              </a:r>
              <a:endParaRPr b="0" i="0" sz="1500" u="none" cap="none" strike="noStrike">
                <a:solidFill>
                  <a:schemeClr val="dk1"/>
                </a:solidFill>
                <a:latin typeface="Calibri"/>
                <a:ea typeface="Calibri"/>
                <a:cs typeface="Calibri"/>
                <a:sym typeface="Calibri"/>
              </a:endParaRPr>
            </a:p>
          </p:txBody>
        </p:sp>
        <p:sp>
          <p:nvSpPr>
            <p:cNvPr id="313" name="Google Shape;313;p30"/>
            <p:cNvSpPr/>
            <p:nvPr/>
          </p:nvSpPr>
          <p:spPr>
            <a:xfrm>
              <a:off x="5258032" y="1621017"/>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30"/>
            <p:cNvSpPr txBox="1"/>
            <p:nvPr/>
          </p:nvSpPr>
          <p:spPr>
            <a:xfrm>
              <a:off x="5163235" y="1803123"/>
              <a:ext cx="1433700" cy="8799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Goal</a:t>
              </a:r>
              <a:endParaRPr sz="15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500"/>
                <a:buFont typeface="Arial"/>
                <a:buNone/>
              </a:pPr>
              <a:r>
                <a:rPr lang="en-US" sz="1500">
                  <a:solidFill>
                    <a:schemeClr val="dk1"/>
                  </a:solidFill>
                  <a:latin typeface="Calibri"/>
                  <a:ea typeface="Calibri"/>
                  <a:cs typeface="Calibri"/>
                  <a:sym typeface="Calibri"/>
                </a:rPr>
                <a:t>R</a:t>
              </a:r>
              <a:r>
                <a:rPr b="0" i="0" lang="en-US" sz="1500" u="none" cap="none" strike="noStrike">
                  <a:solidFill>
                    <a:schemeClr val="dk1"/>
                  </a:solidFill>
                  <a:latin typeface="Calibri"/>
                  <a:ea typeface="Calibri"/>
                  <a:cs typeface="Calibri"/>
                  <a:sym typeface="Calibri"/>
                </a:rPr>
                <a:t>elated </a:t>
              </a:r>
              <a:endParaRPr b="0" i="0" sz="15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Tasks</a:t>
              </a:r>
              <a:endParaRPr b="0" i="0" sz="1500" u="none" cap="none" strike="noStrike">
                <a:solidFill>
                  <a:schemeClr val="dk1"/>
                </a:solidFill>
                <a:latin typeface="Calibri"/>
                <a:ea typeface="Calibri"/>
                <a:cs typeface="Calibri"/>
                <a:sym typeface="Calibri"/>
              </a:endParaRPr>
            </a:p>
          </p:txBody>
        </p:sp>
        <p:sp>
          <p:nvSpPr>
            <p:cNvPr id="315" name="Google Shape;315;p30"/>
            <p:cNvSpPr/>
            <p:nvPr/>
          </p:nvSpPr>
          <p:spPr>
            <a:xfrm>
              <a:off x="3690798" y="3242034"/>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0"/>
            <p:cNvSpPr txBox="1"/>
            <p:nvPr/>
          </p:nvSpPr>
          <p:spPr>
            <a:xfrm>
              <a:off x="3690921" y="3424257"/>
              <a:ext cx="1244100" cy="8799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Be Actively Involved in Learning</a:t>
              </a:r>
              <a:endParaRPr b="0" i="0" sz="1500" u="none" cap="none" strike="noStrike">
                <a:solidFill>
                  <a:schemeClr val="dk1"/>
                </a:solidFill>
                <a:latin typeface="Calibri"/>
                <a:ea typeface="Calibri"/>
                <a:cs typeface="Calibri"/>
                <a:sym typeface="Calibri"/>
              </a:endParaRPr>
            </a:p>
          </p:txBody>
        </p:sp>
        <p:sp>
          <p:nvSpPr>
            <p:cNvPr id="317" name="Google Shape;317;p30"/>
            <p:cNvSpPr/>
            <p:nvPr/>
          </p:nvSpPr>
          <p:spPr>
            <a:xfrm>
              <a:off x="2016886" y="1621017"/>
              <a:ext cx="1244100" cy="1244100"/>
            </a:xfrm>
            <a:prstGeom prst="ellipse">
              <a:avLst/>
            </a:prstGeom>
            <a:solidFill>
              <a:srgbClr val="426C7D">
                <a:alpha val="4902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30"/>
            <p:cNvSpPr txBox="1"/>
            <p:nvPr/>
          </p:nvSpPr>
          <p:spPr>
            <a:xfrm>
              <a:off x="2199101" y="1803232"/>
              <a:ext cx="879900" cy="8799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Practical Lessons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1db200649d4_0_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600"/>
              </a:spcBef>
              <a:spcAft>
                <a:spcPts val="0"/>
              </a:spcAft>
              <a:buSzPts val="3200"/>
              <a:buNone/>
            </a:pPr>
            <a:r>
              <a:t/>
            </a:r>
            <a:endParaRPr/>
          </a:p>
        </p:txBody>
      </p:sp>
      <p:sp>
        <p:nvSpPr>
          <p:cNvPr id="325" name="Google Shape;325;g1db200649d4_0_22"/>
          <p:cNvSpPr txBox="1"/>
          <p:nvPr>
            <p:ph idx="1" type="body"/>
          </p:nvPr>
        </p:nvSpPr>
        <p:spPr>
          <a:xfrm>
            <a:off x="721475" y="2846325"/>
            <a:ext cx="10515600" cy="4351200"/>
          </a:xfrm>
          <a:prstGeom prst="rect">
            <a:avLst/>
          </a:prstGeom>
          <a:noFill/>
          <a:ln>
            <a:noFill/>
          </a:ln>
        </p:spPr>
        <p:txBody>
          <a:bodyPr anchorCtr="0" anchor="t" bIns="45700" lIns="91425" spcFirstLastPara="1" rIns="91425" wrap="square" tIns="45700">
            <a:normAutofit/>
          </a:bodyPr>
          <a:lstStyle/>
          <a:p>
            <a:pPr indent="-317500" lvl="0" marL="457200" rtl="0" algn="l">
              <a:spcBef>
                <a:spcPts val="120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Self-concept. </a:t>
            </a:r>
            <a:r>
              <a:rPr lang="en-US" sz="1400">
                <a:solidFill>
                  <a:srgbClr val="191919"/>
                </a:solidFill>
                <a:highlight>
                  <a:srgbClr val="FFFFFF"/>
                </a:highlight>
                <a:latin typeface="Arial"/>
                <a:ea typeface="Arial"/>
                <a:cs typeface="Arial"/>
                <a:sym typeface="Arial"/>
              </a:rPr>
              <a:t>Adult learners have a self-concept. This means that they are autonomous, independent, and self-directed. </a:t>
            </a:r>
            <a:endParaRPr sz="1400">
              <a:solidFill>
                <a:srgbClr val="191919"/>
              </a:solidFill>
              <a:highlight>
                <a:srgbClr val="FFFFFF"/>
              </a:highlight>
              <a:latin typeface="Arial"/>
              <a:ea typeface="Arial"/>
              <a:cs typeface="Arial"/>
              <a:sym typeface="Arial"/>
            </a:endParaRPr>
          </a:p>
          <a:p>
            <a:pPr indent="-317500" lvl="0" marL="457200" rtl="0" algn="l">
              <a:spcBef>
                <a:spcPts val="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Learning from Experience. </a:t>
            </a:r>
            <a:r>
              <a:rPr lang="en-US" sz="1400">
                <a:solidFill>
                  <a:srgbClr val="191919"/>
                </a:solidFill>
                <a:highlight>
                  <a:srgbClr val="FFFFFF"/>
                </a:highlight>
                <a:latin typeface="Arial"/>
                <a:ea typeface="Arial"/>
                <a:cs typeface="Arial"/>
                <a:sym typeface="Arial"/>
              </a:rPr>
              <a:t>Experience as a rich resource of learning. Adults learn from their previous experiences. Thus, it is a good repository for learning. </a:t>
            </a:r>
            <a:endParaRPr sz="1400">
              <a:solidFill>
                <a:srgbClr val="191919"/>
              </a:solidFill>
              <a:highlight>
                <a:srgbClr val="FFFFFF"/>
              </a:highlight>
              <a:latin typeface="Arial"/>
              <a:ea typeface="Arial"/>
              <a:cs typeface="Arial"/>
              <a:sym typeface="Arial"/>
            </a:endParaRPr>
          </a:p>
          <a:p>
            <a:pPr indent="-317500" lvl="0" marL="457200" rtl="0" algn="l">
              <a:spcBef>
                <a:spcPts val="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Readiness to Learn. </a:t>
            </a:r>
            <a:r>
              <a:rPr lang="en-US" sz="1400">
                <a:solidFill>
                  <a:srgbClr val="191919"/>
                </a:solidFill>
                <a:highlight>
                  <a:srgbClr val="FFFFFF"/>
                </a:highlight>
                <a:latin typeface="Arial"/>
                <a:ea typeface="Arial"/>
                <a:cs typeface="Arial"/>
                <a:sym typeface="Arial"/>
              </a:rPr>
              <a:t>Adults tend to gravitate towards learning matters that matter to them. Their readiness to learn things is highly correlated with their relative uses. </a:t>
            </a:r>
            <a:endParaRPr sz="1400">
              <a:solidFill>
                <a:srgbClr val="191919"/>
              </a:solidFill>
              <a:highlight>
                <a:srgbClr val="FFFFFF"/>
              </a:highlight>
              <a:latin typeface="Arial"/>
              <a:ea typeface="Arial"/>
              <a:cs typeface="Arial"/>
              <a:sym typeface="Arial"/>
            </a:endParaRPr>
          </a:p>
          <a:p>
            <a:pPr indent="-317500" lvl="0" marL="457200" rtl="0" algn="l">
              <a:spcBef>
                <a:spcPts val="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Immediate Applications. </a:t>
            </a:r>
            <a:r>
              <a:rPr lang="en-US" sz="1400">
                <a:solidFill>
                  <a:srgbClr val="191919"/>
                </a:solidFill>
                <a:highlight>
                  <a:srgbClr val="FFFFFF"/>
                </a:highlight>
                <a:latin typeface="Arial"/>
                <a:ea typeface="Arial"/>
                <a:cs typeface="Arial"/>
                <a:sym typeface="Arial"/>
              </a:rPr>
              <a:t>The orientation of adult learning is for immediate applications rather than future uses. The learning orientation of adults tends to slant towards being task-oriented, life-focused, and problem-centric. </a:t>
            </a:r>
            <a:endParaRPr sz="1400">
              <a:solidFill>
                <a:srgbClr val="191919"/>
              </a:solidFill>
              <a:highlight>
                <a:srgbClr val="FFFFFF"/>
              </a:highlight>
              <a:latin typeface="Arial"/>
              <a:ea typeface="Arial"/>
              <a:cs typeface="Arial"/>
              <a:sym typeface="Arial"/>
            </a:endParaRPr>
          </a:p>
          <a:p>
            <a:pPr indent="-317500" lvl="0" marL="457200" rtl="0" algn="l">
              <a:spcBef>
                <a:spcPts val="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Internally Motivated. </a:t>
            </a:r>
            <a:r>
              <a:rPr lang="en-US" sz="1400">
                <a:solidFill>
                  <a:srgbClr val="191919"/>
                </a:solidFill>
                <a:highlight>
                  <a:srgbClr val="FFFFFF"/>
                </a:highlight>
                <a:latin typeface="Arial"/>
                <a:ea typeface="Arial"/>
                <a:cs typeface="Arial"/>
                <a:sym typeface="Arial"/>
              </a:rPr>
              <a:t>Adults are more motivated by internal personal factors rather than external coaxes and pressures. </a:t>
            </a:r>
            <a:endParaRPr sz="1400">
              <a:solidFill>
                <a:srgbClr val="191919"/>
              </a:solidFill>
              <a:highlight>
                <a:srgbClr val="FFFFFF"/>
              </a:highlight>
              <a:latin typeface="Arial"/>
              <a:ea typeface="Arial"/>
              <a:cs typeface="Arial"/>
              <a:sym typeface="Arial"/>
            </a:endParaRPr>
          </a:p>
          <a:p>
            <a:pPr indent="-317500" lvl="0" marL="457200" rtl="0" algn="l">
              <a:spcBef>
                <a:spcPts val="0"/>
              </a:spcBef>
              <a:spcAft>
                <a:spcPts val="0"/>
              </a:spcAft>
              <a:buClr>
                <a:srgbClr val="191919"/>
              </a:buClr>
              <a:buSzPts val="1400"/>
              <a:buChar char="●"/>
            </a:pPr>
            <a:r>
              <a:rPr b="1" lang="en-US" sz="1400">
                <a:solidFill>
                  <a:srgbClr val="191919"/>
                </a:solidFill>
                <a:highlight>
                  <a:srgbClr val="FFFFFF"/>
                </a:highlight>
                <a:latin typeface="Arial"/>
                <a:ea typeface="Arial"/>
                <a:cs typeface="Arial"/>
                <a:sym typeface="Arial"/>
              </a:rPr>
              <a:t>Need to Know. </a:t>
            </a:r>
            <a:r>
              <a:rPr lang="en-US" sz="1400">
                <a:solidFill>
                  <a:srgbClr val="191919"/>
                </a:solidFill>
                <a:highlight>
                  <a:srgbClr val="FFFFFF"/>
                </a:highlight>
                <a:latin typeface="Arial"/>
                <a:ea typeface="Arial"/>
                <a:cs typeface="Arial"/>
                <a:sym typeface="Arial"/>
              </a:rPr>
              <a:t>Adult learners have the need to know the value of what they are learning and know the why’s behind the need to learn them. </a:t>
            </a:r>
            <a:endParaRPr sz="1400">
              <a:solidFill>
                <a:srgbClr val="191919"/>
              </a:solidFill>
              <a:highlight>
                <a:srgbClr val="FFFFFF"/>
              </a:highlight>
              <a:latin typeface="Arial"/>
              <a:ea typeface="Arial"/>
              <a:cs typeface="Arial"/>
              <a:sym typeface="Arial"/>
            </a:endParaRPr>
          </a:p>
          <a:p>
            <a:pPr indent="0" lvl="0" marL="0" rtl="0" algn="l">
              <a:lnSpc>
                <a:spcPct val="150000"/>
              </a:lnSpc>
              <a:spcBef>
                <a:spcPts val="1200"/>
              </a:spcBef>
              <a:spcAft>
                <a:spcPts val="0"/>
              </a:spcAft>
              <a:buSzPts val="2000"/>
              <a:buNone/>
            </a:pPr>
            <a:r>
              <a:t/>
            </a:r>
            <a:endParaRPr/>
          </a:p>
        </p:txBody>
      </p:sp>
      <p:pic>
        <p:nvPicPr>
          <p:cNvPr id="326" name="Google Shape;326;g1db200649d4_0_22"/>
          <p:cNvPicPr preferRelativeResize="0"/>
          <p:nvPr/>
        </p:nvPicPr>
        <p:blipFill rotWithShape="1">
          <a:blip r:embed="rId3">
            <a:alphaModFix/>
          </a:blip>
          <a:srcRect b="10640" l="227060" r="-227060" t="-10639"/>
          <a:stretch/>
        </p:blipFill>
        <p:spPr>
          <a:xfrm>
            <a:off x="6372897" y="1504324"/>
            <a:ext cx="2046014" cy="6857999"/>
          </a:xfrm>
          <a:prstGeom prst="rect">
            <a:avLst/>
          </a:prstGeom>
          <a:noFill/>
          <a:ln>
            <a:noFill/>
          </a:ln>
        </p:spPr>
      </p:pic>
      <p:pic>
        <p:nvPicPr>
          <p:cNvPr id="327" name="Google Shape;327;g1db200649d4_0_22"/>
          <p:cNvPicPr preferRelativeResize="0"/>
          <p:nvPr/>
        </p:nvPicPr>
        <p:blipFill rotWithShape="1">
          <a:blip r:embed="rId4">
            <a:alphaModFix/>
          </a:blip>
          <a:srcRect b="65237" l="16230" r="16560" t="11489"/>
          <a:stretch/>
        </p:blipFill>
        <p:spPr>
          <a:xfrm>
            <a:off x="1555588" y="199596"/>
            <a:ext cx="8847374" cy="239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db200649d4_0_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600"/>
              </a:spcBef>
              <a:spcAft>
                <a:spcPts val="0"/>
              </a:spcAft>
              <a:buSzPts val="3200"/>
              <a:buNone/>
            </a:pPr>
            <a:r>
              <a:t/>
            </a:r>
            <a:endParaRPr/>
          </a:p>
        </p:txBody>
      </p:sp>
      <p:sp>
        <p:nvSpPr>
          <p:cNvPr id="334" name="Google Shape;334;g1db200649d4_0_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600"/>
              </a:spcBef>
              <a:spcAft>
                <a:spcPts val="0"/>
              </a:spcAft>
              <a:buSzPts val="2000"/>
              <a:buNone/>
            </a:pPr>
            <a:r>
              <a:t/>
            </a:r>
            <a:endParaRPr/>
          </a:p>
        </p:txBody>
      </p:sp>
      <p:pic>
        <p:nvPicPr>
          <p:cNvPr id="335" name="Google Shape;335;g1db200649d4_0_30"/>
          <p:cNvPicPr preferRelativeResize="0"/>
          <p:nvPr/>
        </p:nvPicPr>
        <p:blipFill rotWithShape="1">
          <a:blip r:embed="rId3">
            <a:alphaModFix/>
          </a:blip>
          <a:srcRect b="24962" l="16401" r="16488" t="17187"/>
          <a:stretch/>
        </p:blipFill>
        <p:spPr>
          <a:xfrm>
            <a:off x="1809350" y="532999"/>
            <a:ext cx="8562576" cy="57767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The Adult Learner</a:t>
            </a:r>
            <a:br>
              <a:rPr b="1" lang="en-US"/>
            </a:br>
            <a:r>
              <a:rPr b="1" lang="en-US"/>
              <a:t>Learning Barriers</a:t>
            </a:r>
            <a:endParaRPr b="1"/>
          </a:p>
        </p:txBody>
      </p:sp>
      <p:sp>
        <p:nvSpPr>
          <p:cNvPr id="341" name="Google Shape;341;p33"/>
          <p:cNvSpPr txBox="1"/>
          <p:nvPr>
            <p:ph idx="1" type="body"/>
          </p:nvPr>
        </p:nvSpPr>
        <p:spPr>
          <a:xfrm>
            <a:off x="838199" y="1825625"/>
            <a:ext cx="11002109"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50000"/>
              </a:lnSpc>
              <a:spcBef>
                <a:spcPts val="0"/>
              </a:spcBef>
              <a:spcAft>
                <a:spcPts val="0"/>
              </a:spcAft>
              <a:buClr>
                <a:srgbClr val="757070"/>
              </a:buClr>
              <a:buSzPct val="100000"/>
              <a:buNone/>
            </a:pPr>
            <a:r>
              <a:rPr b="1" i="1" lang="en-US" sz="4000"/>
              <a:t>Why are so many adults poor readers?</a:t>
            </a:r>
            <a:endParaRPr/>
          </a:p>
          <a:p>
            <a:pPr indent="0" lvl="0" marL="0" rtl="0" algn="ctr">
              <a:lnSpc>
                <a:spcPct val="150000"/>
              </a:lnSpc>
              <a:spcBef>
                <a:spcPts val="600"/>
              </a:spcBef>
              <a:spcAft>
                <a:spcPts val="0"/>
              </a:spcAft>
              <a:buClr>
                <a:srgbClr val="757070"/>
              </a:buClr>
              <a:buSzPct val="100000"/>
              <a:buNone/>
            </a:pPr>
            <a:r>
              <a:t/>
            </a:r>
            <a:endParaRPr b="1" i="1" sz="2800"/>
          </a:p>
          <a:p>
            <a:pPr indent="0" lvl="0" marL="0" rtl="0" algn="l">
              <a:lnSpc>
                <a:spcPct val="150000"/>
              </a:lnSpc>
              <a:spcBef>
                <a:spcPts val="600"/>
              </a:spcBef>
              <a:spcAft>
                <a:spcPts val="0"/>
              </a:spcAft>
              <a:buClr>
                <a:srgbClr val="757070"/>
              </a:buClr>
              <a:buSzPct val="100000"/>
              <a:buNone/>
            </a:pPr>
            <a:r>
              <a:rPr lang="en-US" sz="2800"/>
              <a:t>The biggest cause of illiteracy among native English speakers is an environment of </a:t>
            </a:r>
            <a:r>
              <a:rPr b="1" lang="en-US" sz="2800">
                <a:solidFill>
                  <a:srgbClr val="426C7D"/>
                </a:solidFill>
              </a:rPr>
              <a:t>poverty</a:t>
            </a:r>
            <a:r>
              <a:rPr lang="en-US" sz="2800"/>
              <a:t>, an environment that often includes </a:t>
            </a:r>
            <a:r>
              <a:rPr b="1" lang="en-US" sz="2800">
                <a:solidFill>
                  <a:srgbClr val="426C7D"/>
                </a:solidFill>
              </a:rPr>
              <a:t>poorly educated parents</a:t>
            </a:r>
            <a:r>
              <a:rPr lang="en-US" sz="2800">
                <a:solidFill>
                  <a:srgbClr val="426C7D"/>
                </a:solidFill>
              </a:rPr>
              <a:t>, </a:t>
            </a:r>
            <a:r>
              <a:rPr b="1" lang="en-US" sz="2800">
                <a:solidFill>
                  <a:srgbClr val="426C7D"/>
                </a:solidFill>
              </a:rPr>
              <a:t>poor schools</a:t>
            </a:r>
            <a:r>
              <a:rPr lang="en-US" sz="2800"/>
              <a:t>, </a:t>
            </a:r>
            <a:r>
              <a:rPr b="1" lang="en-US" sz="2800">
                <a:solidFill>
                  <a:srgbClr val="426C7D"/>
                </a:solidFill>
              </a:rPr>
              <a:t>lack of enrichment activities</a:t>
            </a:r>
            <a:r>
              <a:rPr lang="en-US" sz="2800"/>
              <a:t>, and </a:t>
            </a:r>
            <a:r>
              <a:rPr b="1" lang="en-US" sz="2800">
                <a:solidFill>
                  <a:srgbClr val="426C7D"/>
                </a:solidFill>
              </a:rPr>
              <a:t>low expectations</a:t>
            </a:r>
            <a:r>
              <a:rPr lang="en-US" sz="2800"/>
              <a:t>.</a:t>
            </a:r>
            <a:endParaRPr/>
          </a:p>
          <a:p>
            <a:pPr indent="0" lvl="0" marL="0" rtl="0" algn="ctr">
              <a:lnSpc>
                <a:spcPct val="150000"/>
              </a:lnSpc>
              <a:spcBef>
                <a:spcPts val="600"/>
              </a:spcBef>
              <a:spcAft>
                <a:spcPts val="0"/>
              </a:spcAft>
              <a:buClr>
                <a:srgbClr val="757070"/>
              </a:buClr>
              <a:buSzPct val="100000"/>
              <a:buNone/>
            </a:pPr>
            <a:r>
              <a:t/>
            </a:r>
            <a:endParaRPr sz="2800"/>
          </a:p>
          <a:p>
            <a:pPr indent="0" lvl="0" marL="0" rtl="0" algn="l">
              <a:lnSpc>
                <a:spcPct val="150000"/>
              </a:lnSpc>
              <a:spcBef>
                <a:spcPts val="600"/>
              </a:spcBef>
              <a:spcAft>
                <a:spcPts val="0"/>
              </a:spcAft>
              <a:buClr>
                <a:srgbClr val="757070"/>
              </a:buClr>
              <a:buSzPct val="100000"/>
              <a:buNone/>
            </a:pPr>
            <a:r>
              <a:rPr lang="en-US" sz="2800"/>
              <a:t>A second cause is </a:t>
            </a:r>
            <a:r>
              <a:rPr b="1" lang="en-US" sz="2800">
                <a:solidFill>
                  <a:srgbClr val="426C7D"/>
                </a:solidFill>
              </a:rPr>
              <a:t>personal childhood ba</a:t>
            </a:r>
            <a:r>
              <a:rPr b="1" lang="en-US" sz="2900">
                <a:solidFill>
                  <a:srgbClr val="426C7D"/>
                </a:solidFill>
              </a:rPr>
              <a:t>rriers</a:t>
            </a:r>
            <a:r>
              <a:rPr lang="en-US" sz="2800"/>
              <a:t>, which might mean </a:t>
            </a:r>
            <a:r>
              <a:rPr b="1" lang="en-US" sz="2800">
                <a:solidFill>
                  <a:srgbClr val="426C7D"/>
                </a:solidFill>
              </a:rPr>
              <a:t>physical or mental impairments</a:t>
            </a:r>
            <a:r>
              <a:rPr lang="en-US" sz="2800">
                <a:solidFill>
                  <a:srgbClr val="426C7D"/>
                </a:solidFill>
              </a:rPr>
              <a:t>, </a:t>
            </a:r>
            <a:r>
              <a:rPr b="1" lang="en-US" sz="2800">
                <a:solidFill>
                  <a:srgbClr val="426C7D"/>
                </a:solidFill>
              </a:rPr>
              <a:t>learning disabilities</a:t>
            </a:r>
            <a:r>
              <a:rPr lang="en-US" sz="2800">
                <a:solidFill>
                  <a:srgbClr val="426C7D"/>
                </a:solidFill>
              </a:rPr>
              <a:t>, </a:t>
            </a:r>
            <a:r>
              <a:rPr b="1" lang="en-US" sz="2800">
                <a:solidFill>
                  <a:srgbClr val="426C7D"/>
                </a:solidFill>
              </a:rPr>
              <a:t>abuse</a:t>
            </a:r>
            <a:r>
              <a:rPr lang="en-US" sz="2800"/>
              <a:t>, or </a:t>
            </a:r>
            <a:r>
              <a:rPr b="1" lang="en-US" sz="2800">
                <a:solidFill>
                  <a:srgbClr val="426C7D"/>
                </a:solidFill>
              </a:rPr>
              <a:t>dysfunctional families</a:t>
            </a:r>
            <a:r>
              <a:rPr lang="en-US" sz="2800">
                <a:solidFill>
                  <a:srgbClr val="426C7D"/>
                </a:solidFill>
              </a:rPr>
              <a:t>.</a:t>
            </a:r>
            <a:r>
              <a:rPr lang="en-US" sz="2800"/>
              <a:t>”</a:t>
            </a:r>
            <a:endParaRPr sz="2800"/>
          </a:p>
          <a:p>
            <a:pPr indent="0" lvl="0" marL="0" rtl="0" algn="r">
              <a:lnSpc>
                <a:spcPct val="150000"/>
              </a:lnSpc>
              <a:spcBef>
                <a:spcPts val="600"/>
              </a:spcBef>
              <a:spcAft>
                <a:spcPts val="0"/>
              </a:spcAft>
              <a:buClr>
                <a:srgbClr val="757070"/>
              </a:buClr>
              <a:buSzPct val="291544"/>
              <a:buNone/>
            </a:pPr>
            <a:r>
              <a:rPr i="1" lang="en-US"/>
              <a:t>-LitStart: Strategies for Adult Literacy and ESL TUTORS</a:t>
            </a:r>
            <a:endParaRPr i="1" sz="1400"/>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b="1" i="1"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4"/>
          <p:cNvSpPr txBox="1"/>
          <p:nvPr>
            <p:ph type="title"/>
          </p:nvPr>
        </p:nvSpPr>
        <p:spPr>
          <a:xfrm>
            <a:off x="321025" y="365125"/>
            <a:ext cx="11556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sz="3500"/>
              <a:t>The Adult Learner Learning Disabilities</a:t>
            </a:r>
            <a:endParaRPr b="1" sz="3500"/>
          </a:p>
        </p:txBody>
      </p:sp>
      <p:pic>
        <p:nvPicPr>
          <p:cNvPr id="348" name="Google Shape;348;p34"/>
          <p:cNvPicPr preferRelativeResize="0"/>
          <p:nvPr>
            <p:ph idx="1" type="body"/>
          </p:nvPr>
        </p:nvPicPr>
        <p:blipFill rotWithShape="1">
          <a:blip r:embed="rId3">
            <a:alphaModFix/>
          </a:blip>
          <a:srcRect b="0" l="0" r="0" t="0"/>
          <a:stretch/>
        </p:blipFill>
        <p:spPr>
          <a:xfrm>
            <a:off x="786765" y="2658269"/>
            <a:ext cx="2566035" cy="1972197"/>
          </a:xfrm>
          <a:prstGeom prst="rect">
            <a:avLst/>
          </a:prstGeom>
          <a:noFill/>
          <a:ln>
            <a:noFill/>
          </a:ln>
        </p:spPr>
      </p:pic>
      <p:sp>
        <p:nvSpPr>
          <p:cNvPr id="349" name="Google Shape;349;p34"/>
          <p:cNvSpPr txBox="1"/>
          <p:nvPr/>
        </p:nvSpPr>
        <p:spPr>
          <a:xfrm>
            <a:off x="1483001" y="1329150"/>
            <a:ext cx="8745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757070"/>
                </a:solidFill>
                <a:latin typeface="Avenir"/>
                <a:ea typeface="Avenir"/>
                <a:cs typeface="Avenir"/>
                <a:sym typeface="Avenir"/>
              </a:rPr>
              <a:t>A “Learning Disability” is not related to IQ. It is a broad term used to identify several perceptual disorders.</a:t>
            </a:r>
            <a:endParaRPr b="0" i="1" sz="1400" u="none" cap="none" strike="noStrike">
              <a:solidFill>
                <a:srgbClr val="000000"/>
              </a:solidFill>
              <a:latin typeface="Arial"/>
              <a:ea typeface="Arial"/>
              <a:cs typeface="Arial"/>
              <a:sym typeface="Arial"/>
            </a:endParaRPr>
          </a:p>
        </p:txBody>
      </p:sp>
      <p:sp>
        <p:nvSpPr>
          <p:cNvPr id="350" name="Google Shape;350;p34"/>
          <p:cNvSpPr txBox="1"/>
          <p:nvPr/>
        </p:nvSpPr>
        <p:spPr>
          <a:xfrm>
            <a:off x="3773850" y="2368275"/>
            <a:ext cx="7534500" cy="387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757070"/>
                </a:solidFill>
                <a:latin typeface="Avenir"/>
                <a:ea typeface="Avenir"/>
                <a:cs typeface="Avenir"/>
                <a:sym typeface="Avenir"/>
              </a:rPr>
              <a:t>It is estimated that </a:t>
            </a:r>
            <a:r>
              <a:rPr b="1" i="0" lang="en-US" sz="2400" u="none" cap="none" strike="noStrike">
                <a:solidFill>
                  <a:srgbClr val="426C7D"/>
                </a:solidFill>
                <a:latin typeface="Avenir"/>
                <a:ea typeface="Avenir"/>
                <a:cs typeface="Avenir"/>
                <a:sym typeface="Avenir"/>
              </a:rPr>
              <a:t>15 – 20% of the population</a:t>
            </a:r>
            <a:r>
              <a:rPr b="1" i="0" lang="en-US" sz="2400" u="none" cap="none" strike="noStrike">
                <a:solidFill>
                  <a:srgbClr val="757070"/>
                </a:solidFill>
                <a:latin typeface="Avenir"/>
                <a:ea typeface="Avenir"/>
                <a:cs typeface="Avenir"/>
                <a:sym typeface="Avenir"/>
              </a:rPr>
              <a:t> as a whole has a learning disability and that </a:t>
            </a:r>
            <a:r>
              <a:rPr b="1" i="0" lang="en-US" sz="2400" u="none" cap="none" strike="noStrike">
                <a:solidFill>
                  <a:srgbClr val="426C7D"/>
                </a:solidFill>
                <a:latin typeface="Avenir"/>
                <a:ea typeface="Avenir"/>
                <a:cs typeface="Avenir"/>
                <a:sym typeface="Avenir"/>
              </a:rPr>
              <a:t>50 – 80% of all students </a:t>
            </a:r>
            <a:r>
              <a:rPr b="1" i="0" lang="en-US" sz="2400" u="none" cap="none" strike="noStrike">
                <a:solidFill>
                  <a:srgbClr val="757070"/>
                </a:solidFill>
                <a:latin typeface="Avenir"/>
                <a:ea typeface="Avenir"/>
                <a:cs typeface="Avenir"/>
                <a:sym typeface="Avenir"/>
              </a:rPr>
              <a:t>in adult literacy programs may have learning disabilities.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757070"/>
                </a:solidFill>
                <a:latin typeface="Avenir"/>
                <a:ea typeface="Avenir"/>
                <a:cs typeface="Avenir"/>
                <a:sym typeface="Avenir"/>
              </a:rPr>
              <a:t>Our records showed about 51% of our students either disclosed a learning issue or showed evidence of one from a screening questionnaire.</a:t>
            </a:r>
            <a:endParaRPr b="1" i="0" sz="24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CCCCCC"/>
                </a:solidFill>
                <a:latin typeface="Calibri"/>
                <a:ea typeface="Calibri"/>
                <a:cs typeface="Calibri"/>
                <a:sym typeface="Calibri"/>
              </a:rPr>
              <a:t>Source: National Institute for Literacy, 23</a:t>
            </a:r>
            <a:r>
              <a:rPr b="0" baseline="30000" i="1" lang="en-US" sz="1800" u="none" cap="none" strike="noStrike">
                <a:solidFill>
                  <a:srgbClr val="CCCCCC"/>
                </a:solidFill>
                <a:latin typeface="Calibri"/>
                <a:ea typeface="Calibri"/>
                <a:cs typeface="Calibri"/>
                <a:sym typeface="Calibri"/>
              </a:rPr>
              <a:t>rd</a:t>
            </a:r>
            <a:r>
              <a:rPr b="0" i="1" lang="en-US" sz="1800" u="none" cap="none" strike="noStrike">
                <a:solidFill>
                  <a:srgbClr val="CCCCCC"/>
                </a:solidFill>
                <a:latin typeface="Calibri"/>
                <a:ea typeface="Calibri"/>
                <a:cs typeface="Calibri"/>
                <a:sym typeface="Calibri"/>
              </a:rPr>
              <a:t> Annual Report to Congress, 2001</a:t>
            </a:r>
            <a:endParaRPr b="0" i="0" sz="1400" u="none" cap="none" strike="noStrike">
              <a:solidFill>
                <a:srgbClr val="CCCCC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8"/>
          <p:cNvSpPr txBox="1"/>
          <p:nvPr>
            <p:ph idx="1" type="body"/>
          </p:nvPr>
        </p:nvSpPr>
        <p:spPr>
          <a:xfrm>
            <a:off x="0" y="1848369"/>
            <a:ext cx="12192000" cy="316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600"/>
              <a:buNone/>
            </a:pPr>
            <a:r>
              <a:rPr lang="en-US" sz="6600"/>
              <a:t>Working </a:t>
            </a:r>
            <a:endParaRPr/>
          </a:p>
          <a:p>
            <a:pPr indent="0" lvl="0" marL="0" rtl="0" algn="ctr">
              <a:lnSpc>
                <a:spcPct val="90000"/>
              </a:lnSpc>
              <a:spcBef>
                <a:spcPts val="1000"/>
              </a:spcBef>
              <a:spcAft>
                <a:spcPts val="0"/>
              </a:spcAft>
              <a:buClr>
                <a:schemeClr val="lt1"/>
              </a:buClr>
              <a:buSzPts val="6600"/>
              <a:buNone/>
            </a:pPr>
            <a:r>
              <a:rPr lang="en-US" sz="6600"/>
              <a:t>with Students</a:t>
            </a:r>
            <a:endParaRPr sz="6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Best Practices</a:t>
            </a:r>
            <a:endParaRPr b="1"/>
          </a:p>
        </p:txBody>
      </p:sp>
      <p:sp>
        <p:nvSpPr>
          <p:cNvPr id="361" name="Google Shape;361;p39"/>
          <p:cNvSpPr txBox="1"/>
          <p:nvPr>
            <p:ph idx="1" type="body"/>
          </p:nvPr>
        </p:nvSpPr>
        <p:spPr>
          <a:xfrm>
            <a:off x="838200" y="1457475"/>
            <a:ext cx="10965000" cy="4862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50000"/>
              </a:lnSpc>
              <a:spcBef>
                <a:spcPts val="0"/>
              </a:spcBef>
              <a:spcAft>
                <a:spcPts val="0"/>
              </a:spcAft>
              <a:buClr>
                <a:srgbClr val="757070"/>
              </a:buClr>
              <a:buSzPct val="100000"/>
              <a:buNone/>
            </a:pPr>
            <a:r>
              <a:t/>
            </a:r>
            <a:endParaRPr sz="2800"/>
          </a:p>
          <a:p>
            <a:pPr indent="-434340" lvl="0" marL="517525" rtl="0" algn="l">
              <a:lnSpc>
                <a:spcPct val="75000"/>
              </a:lnSpc>
              <a:spcBef>
                <a:spcPts val="600"/>
              </a:spcBef>
              <a:spcAft>
                <a:spcPts val="0"/>
              </a:spcAft>
              <a:buClr>
                <a:srgbClr val="757070"/>
              </a:buClr>
              <a:buSzPct val="100000"/>
              <a:buChar char="•"/>
            </a:pPr>
            <a:r>
              <a:rPr b="1" lang="en-US" sz="2400"/>
              <a:t>Actively involve student</a:t>
            </a:r>
            <a:endParaRPr/>
          </a:p>
          <a:p>
            <a:pPr indent="0" lvl="1" marL="685800" rtl="0" algn="l">
              <a:lnSpc>
                <a:spcPct val="75000"/>
              </a:lnSpc>
              <a:spcBef>
                <a:spcPts val="500"/>
              </a:spcBef>
              <a:spcAft>
                <a:spcPts val="0"/>
              </a:spcAft>
              <a:buClr>
                <a:srgbClr val="757070"/>
              </a:buClr>
              <a:buSzPct val="100000"/>
              <a:buNone/>
            </a:pPr>
            <a:r>
              <a:t/>
            </a:r>
            <a:endParaRPr b="1" sz="2400"/>
          </a:p>
          <a:p>
            <a:pPr indent="-434340" lvl="0" marL="517525" rtl="0" algn="l">
              <a:lnSpc>
                <a:spcPct val="75000"/>
              </a:lnSpc>
              <a:spcBef>
                <a:spcPts val="600"/>
              </a:spcBef>
              <a:spcAft>
                <a:spcPts val="0"/>
              </a:spcAft>
              <a:buClr>
                <a:srgbClr val="757070"/>
              </a:buClr>
              <a:buSzPct val="100000"/>
              <a:buChar char="•"/>
            </a:pPr>
            <a:r>
              <a:rPr b="1" lang="en-US" sz="2400"/>
              <a:t>Relate materials to student’s experiences</a:t>
            </a:r>
            <a:endParaRPr b="1" sz="2400"/>
          </a:p>
          <a:p>
            <a:pPr indent="-358140" lvl="1" marL="914400" rtl="0" algn="l">
              <a:lnSpc>
                <a:spcPct val="75000"/>
              </a:lnSpc>
              <a:spcBef>
                <a:spcPts val="600"/>
              </a:spcBef>
              <a:spcAft>
                <a:spcPts val="0"/>
              </a:spcAft>
              <a:buSzPct val="100000"/>
              <a:buChar char="•"/>
            </a:pPr>
            <a:r>
              <a:rPr b="1" lang="en-US" sz="2400"/>
              <a:t>Use real experiences, real-life scenarios from their life</a:t>
            </a:r>
            <a:endParaRPr b="1" sz="2400"/>
          </a:p>
          <a:p>
            <a:pPr indent="-304800" lvl="0" marL="517525" rtl="0" algn="l">
              <a:lnSpc>
                <a:spcPct val="75000"/>
              </a:lnSpc>
              <a:spcBef>
                <a:spcPts val="600"/>
              </a:spcBef>
              <a:spcAft>
                <a:spcPts val="0"/>
              </a:spcAft>
              <a:buClr>
                <a:srgbClr val="757070"/>
              </a:buClr>
              <a:buSzPct val="100000"/>
              <a:buNone/>
            </a:pPr>
            <a:r>
              <a:t/>
            </a:r>
            <a:endParaRPr b="1" sz="2400"/>
          </a:p>
          <a:p>
            <a:pPr indent="-434340" lvl="0" marL="517525" rtl="0" algn="l">
              <a:lnSpc>
                <a:spcPct val="75000"/>
              </a:lnSpc>
              <a:spcBef>
                <a:spcPts val="600"/>
              </a:spcBef>
              <a:spcAft>
                <a:spcPts val="0"/>
              </a:spcAft>
              <a:buClr>
                <a:srgbClr val="757070"/>
              </a:buClr>
              <a:buSzPct val="100000"/>
              <a:buChar char="•"/>
            </a:pPr>
            <a:r>
              <a:rPr b="1" lang="en-US" sz="2400"/>
              <a:t>Vary teaching style and activities</a:t>
            </a:r>
            <a:endParaRPr/>
          </a:p>
          <a:p>
            <a:pPr indent="-304800" lvl="0" marL="517525" rtl="0" algn="l">
              <a:lnSpc>
                <a:spcPct val="75000"/>
              </a:lnSpc>
              <a:spcBef>
                <a:spcPts val="600"/>
              </a:spcBef>
              <a:spcAft>
                <a:spcPts val="0"/>
              </a:spcAft>
              <a:buClr>
                <a:srgbClr val="757070"/>
              </a:buClr>
              <a:buSzPct val="100000"/>
              <a:buNone/>
            </a:pPr>
            <a:r>
              <a:t/>
            </a:r>
            <a:endParaRPr b="1" sz="2400">
              <a:solidFill>
                <a:srgbClr val="1F3864"/>
              </a:solidFill>
            </a:endParaRPr>
          </a:p>
          <a:p>
            <a:pPr indent="-434340" lvl="0" marL="517525" rtl="0" algn="l">
              <a:lnSpc>
                <a:spcPct val="75000"/>
              </a:lnSpc>
              <a:spcBef>
                <a:spcPts val="600"/>
              </a:spcBef>
              <a:spcAft>
                <a:spcPts val="0"/>
              </a:spcAft>
              <a:buClr>
                <a:srgbClr val="757070"/>
              </a:buClr>
              <a:buSzPct val="100000"/>
              <a:buChar char="•"/>
            </a:pPr>
            <a:r>
              <a:rPr b="1" lang="en-US" sz="2400"/>
              <a:t>Create a positive learning environment</a:t>
            </a:r>
            <a:endParaRPr/>
          </a:p>
          <a:p>
            <a:pPr indent="-304800" lvl="0" marL="517525" rtl="0" algn="l">
              <a:lnSpc>
                <a:spcPct val="75000"/>
              </a:lnSpc>
              <a:spcBef>
                <a:spcPts val="600"/>
              </a:spcBef>
              <a:spcAft>
                <a:spcPts val="0"/>
              </a:spcAft>
              <a:buClr>
                <a:srgbClr val="757070"/>
              </a:buClr>
              <a:buSzPct val="100000"/>
              <a:buNone/>
            </a:pPr>
            <a:r>
              <a:t/>
            </a:r>
            <a:endParaRPr b="1" sz="2400"/>
          </a:p>
          <a:p>
            <a:pPr indent="-434340" lvl="0" marL="517525" rtl="0" algn="l">
              <a:lnSpc>
                <a:spcPct val="75000"/>
              </a:lnSpc>
              <a:spcBef>
                <a:spcPts val="600"/>
              </a:spcBef>
              <a:spcAft>
                <a:spcPts val="0"/>
              </a:spcAft>
              <a:buClr>
                <a:srgbClr val="757070"/>
              </a:buClr>
              <a:buSzPct val="100000"/>
              <a:buChar char="•"/>
            </a:pPr>
            <a:r>
              <a:rPr b="1" lang="en-US" sz="2400"/>
              <a:t>Encourage Study and Organizational Skills</a:t>
            </a:r>
            <a:endParaRPr/>
          </a:p>
          <a:p>
            <a:pPr indent="-304800" lvl="0" marL="517525" rtl="0" algn="l">
              <a:lnSpc>
                <a:spcPct val="75000"/>
              </a:lnSpc>
              <a:spcBef>
                <a:spcPts val="600"/>
              </a:spcBef>
              <a:spcAft>
                <a:spcPts val="0"/>
              </a:spcAft>
              <a:buClr>
                <a:srgbClr val="757070"/>
              </a:buClr>
              <a:buSzPct val="100000"/>
              <a:buNone/>
            </a:pPr>
            <a:r>
              <a:t/>
            </a:r>
            <a:endParaRPr b="1" sz="2400"/>
          </a:p>
          <a:p>
            <a:pPr indent="-434340" lvl="0" marL="517525" rtl="0" algn="l">
              <a:lnSpc>
                <a:spcPct val="75000"/>
              </a:lnSpc>
              <a:spcBef>
                <a:spcPts val="600"/>
              </a:spcBef>
              <a:spcAft>
                <a:spcPts val="0"/>
              </a:spcAft>
              <a:buClr>
                <a:srgbClr val="757070"/>
              </a:buClr>
              <a:buSzPct val="100000"/>
              <a:buChar char="•"/>
            </a:pPr>
            <a:r>
              <a:rPr b="1" lang="en-US" sz="2400"/>
              <a:t>Lesson Planning</a:t>
            </a:r>
            <a:endParaRPr b="1" sz="2400"/>
          </a:p>
          <a:p>
            <a:pPr indent="-358140" lvl="1" marL="914400" rtl="0" algn="l">
              <a:lnSpc>
                <a:spcPct val="75000"/>
              </a:lnSpc>
              <a:spcBef>
                <a:spcPts val="500"/>
              </a:spcBef>
              <a:spcAft>
                <a:spcPts val="0"/>
              </a:spcAft>
              <a:buSzPct val="100000"/>
              <a:buChar char="•"/>
            </a:pPr>
            <a:r>
              <a:rPr b="1" lang="en-US" sz="2400"/>
              <a:t>Use student’s goals as a driving force for lesson planning</a:t>
            </a:r>
            <a:endParaRPr b="1" sz="2400"/>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b="1" i="1" sz="2800"/>
          </a:p>
        </p:txBody>
      </p:sp>
      <p:pic>
        <p:nvPicPr>
          <p:cNvPr id="362" name="Google Shape;362;p39"/>
          <p:cNvPicPr preferRelativeResize="0"/>
          <p:nvPr/>
        </p:nvPicPr>
        <p:blipFill rotWithShape="1">
          <a:blip r:embed="rId3">
            <a:alphaModFix/>
          </a:blip>
          <a:srcRect b="0" l="0" r="0" t="0"/>
          <a:stretch/>
        </p:blipFill>
        <p:spPr>
          <a:xfrm>
            <a:off x="8787162" y="2288170"/>
            <a:ext cx="2566638" cy="17131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Varying Teaching Style and Activities</a:t>
            </a:r>
            <a:endParaRPr b="1"/>
          </a:p>
        </p:txBody>
      </p:sp>
      <p:sp>
        <p:nvSpPr>
          <p:cNvPr id="368" name="Google Shape;368;p42"/>
          <p:cNvSpPr txBox="1"/>
          <p:nvPr>
            <p:ph idx="1" type="body"/>
          </p:nvPr>
        </p:nvSpPr>
        <p:spPr>
          <a:xfrm>
            <a:off x="683171" y="1690688"/>
            <a:ext cx="10515600" cy="4351338"/>
          </a:xfrm>
          <a:prstGeom prst="rect">
            <a:avLst/>
          </a:prstGeom>
          <a:noFill/>
          <a:ln>
            <a:noFill/>
          </a:ln>
        </p:spPr>
        <p:txBody>
          <a:bodyPr anchorCtr="0" anchor="t" bIns="45700" lIns="91425" spcFirstLastPara="1" rIns="91425" wrap="square" tIns="45700">
            <a:normAutofit fontScale="25000" lnSpcReduction="20000"/>
          </a:bodyPr>
          <a:lstStyle/>
          <a:p>
            <a:pPr indent="-498475" lvl="0" marL="517525" rtl="0" algn="l">
              <a:lnSpc>
                <a:spcPct val="75000"/>
              </a:lnSpc>
              <a:spcBef>
                <a:spcPts val="0"/>
              </a:spcBef>
              <a:spcAft>
                <a:spcPts val="0"/>
              </a:spcAft>
              <a:buClr>
                <a:srgbClr val="757070"/>
              </a:buClr>
              <a:buSzPct val="100000"/>
              <a:buChar char="•"/>
            </a:pPr>
            <a:r>
              <a:rPr b="1" lang="en-US" sz="9600"/>
              <a:t>Be creative</a:t>
            </a:r>
            <a:endParaRPr sz="9600"/>
          </a:p>
          <a:p>
            <a:pPr indent="0" lvl="0" marL="0" rtl="0" algn="l">
              <a:lnSpc>
                <a:spcPct val="75000"/>
              </a:lnSpc>
              <a:spcBef>
                <a:spcPts val="600"/>
              </a:spcBef>
              <a:spcAft>
                <a:spcPts val="0"/>
              </a:spcAft>
              <a:buSzPct val="83333"/>
              <a:buNone/>
            </a:pPr>
            <a:r>
              <a:t/>
            </a:r>
            <a:endParaRPr sz="9600"/>
          </a:p>
          <a:p>
            <a:pPr indent="-346075" lvl="0" marL="517525" rtl="0" algn="l">
              <a:lnSpc>
                <a:spcPct val="75000"/>
              </a:lnSpc>
              <a:spcBef>
                <a:spcPts val="600"/>
              </a:spcBef>
              <a:spcAft>
                <a:spcPts val="0"/>
              </a:spcAft>
              <a:buClr>
                <a:srgbClr val="757070"/>
              </a:buClr>
              <a:buSzPct val="29165"/>
              <a:buNone/>
            </a:pPr>
            <a:r>
              <a:t/>
            </a:r>
            <a:endParaRPr b="1" sz="9600"/>
          </a:p>
          <a:p>
            <a:pPr indent="-498475" lvl="0" marL="517525" rtl="0" algn="l">
              <a:lnSpc>
                <a:spcPct val="75000"/>
              </a:lnSpc>
              <a:spcBef>
                <a:spcPts val="600"/>
              </a:spcBef>
              <a:spcAft>
                <a:spcPts val="0"/>
              </a:spcAft>
              <a:buClr>
                <a:srgbClr val="757070"/>
              </a:buClr>
              <a:buSzPct val="100000"/>
              <a:buChar char="•"/>
            </a:pPr>
            <a:r>
              <a:rPr b="1" lang="en-US" sz="9600"/>
              <a:t>Use different color markers or highlighters to make letters or words</a:t>
            </a:r>
            <a:endParaRPr sz="9600"/>
          </a:p>
          <a:p>
            <a:pPr indent="0" lvl="0" marL="60325" rtl="0" algn="l">
              <a:lnSpc>
                <a:spcPct val="75000"/>
              </a:lnSpc>
              <a:spcBef>
                <a:spcPts val="600"/>
              </a:spcBef>
              <a:spcAft>
                <a:spcPts val="0"/>
              </a:spcAft>
              <a:buClr>
                <a:srgbClr val="757070"/>
              </a:buClr>
              <a:buSzPct val="29165"/>
              <a:buNone/>
            </a:pPr>
            <a:r>
              <a:rPr b="1" lang="en-US" sz="9600"/>
              <a:t>       stand out</a:t>
            </a:r>
            <a:endParaRPr sz="9600"/>
          </a:p>
          <a:p>
            <a:pPr indent="-346075" lvl="0" marL="517525" rtl="0" algn="l">
              <a:lnSpc>
                <a:spcPct val="75000"/>
              </a:lnSpc>
              <a:spcBef>
                <a:spcPts val="600"/>
              </a:spcBef>
              <a:spcAft>
                <a:spcPts val="0"/>
              </a:spcAft>
              <a:buClr>
                <a:srgbClr val="757070"/>
              </a:buClr>
              <a:buSzPct val="29165"/>
              <a:buNone/>
            </a:pPr>
            <a:r>
              <a:t/>
            </a:r>
            <a:endParaRPr b="1" sz="9600"/>
          </a:p>
          <a:p>
            <a:pPr indent="-498475" lvl="0" marL="517525" rtl="0" algn="l">
              <a:lnSpc>
                <a:spcPct val="75000"/>
              </a:lnSpc>
              <a:spcBef>
                <a:spcPts val="600"/>
              </a:spcBef>
              <a:spcAft>
                <a:spcPts val="0"/>
              </a:spcAft>
              <a:buClr>
                <a:srgbClr val="757070"/>
              </a:buClr>
              <a:buSzPct val="100000"/>
              <a:buChar char="•"/>
            </a:pPr>
            <a:r>
              <a:rPr b="1" lang="en-US" sz="9600"/>
              <a:t>Include multisensory activities (auditory, visual, </a:t>
            </a:r>
            <a:r>
              <a:rPr b="1" lang="en-US" sz="9600"/>
              <a:t>kinesthetic)</a:t>
            </a:r>
            <a:endParaRPr b="1" sz="9600"/>
          </a:p>
          <a:p>
            <a:pPr indent="0" lvl="0" marL="457200" rtl="0" algn="l">
              <a:lnSpc>
                <a:spcPct val="75000"/>
              </a:lnSpc>
              <a:spcBef>
                <a:spcPts val="600"/>
              </a:spcBef>
              <a:spcAft>
                <a:spcPts val="0"/>
              </a:spcAft>
              <a:buSzPct val="83333"/>
              <a:buNone/>
            </a:pPr>
            <a:r>
              <a:t/>
            </a:r>
            <a:endParaRPr b="1" sz="9600"/>
          </a:p>
          <a:p>
            <a:pPr indent="-498475" lvl="0" marL="517525" rtl="0" algn="l">
              <a:lnSpc>
                <a:spcPct val="75000"/>
              </a:lnSpc>
              <a:spcBef>
                <a:spcPts val="600"/>
              </a:spcBef>
              <a:spcAft>
                <a:spcPts val="0"/>
              </a:spcAft>
              <a:buClr>
                <a:srgbClr val="757070"/>
              </a:buClr>
              <a:buSzPct val="100000"/>
              <a:buChar char="•"/>
            </a:pPr>
            <a:r>
              <a:rPr b="1" lang="en-US" sz="9600"/>
              <a:t>Present concepts using different techniques (an example, a picture, a </a:t>
            </a:r>
            <a:endParaRPr b="1" sz="9600"/>
          </a:p>
          <a:p>
            <a:pPr indent="0" lvl="0" marL="60325" rtl="0" algn="l">
              <a:lnSpc>
                <a:spcPct val="75000"/>
              </a:lnSpc>
              <a:spcBef>
                <a:spcPts val="1200"/>
              </a:spcBef>
              <a:spcAft>
                <a:spcPts val="0"/>
              </a:spcAft>
              <a:buClr>
                <a:srgbClr val="757070"/>
              </a:buClr>
              <a:buSzPct val="29165"/>
              <a:buNone/>
            </a:pPr>
            <a:r>
              <a:rPr b="1" lang="en-US" sz="9600"/>
              <a:t>      story, or an action)</a:t>
            </a:r>
            <a:endParaRPr b="1" sz="9600"/>
          </a:p>
          <a:p>
            <a:pPr indent="-346075" lvl="0" marL="517525" rtl="0" algn="l">
              <a:lnSpc>
                <a:spcPct val="75000"/>
              </a:lnSpc>
              <a:spcBef>
                <a:spcPts val="1200"/>
              </a:spcBef>
              <a:spcAft>
                <a:spcPts val="0"/>
              </a:spcAft>
              <a:buClr>
                <a:srgbClr val="757070"/>
              </a:buClr>
              <a:buSzPct val="29165"/>
              <a:buNone/>
            </a:pPr>
            <a:r>
              <a:t/>
            </a:r>
            <a:endParaRPr b="1" sz="9600"/>
          </a:p>
          <a:p>
            <a:pPr indent="-498475" lvl="0" marL="517525" rtl="0" algn="l">
              <a:lnSpc>
                <a:spcPct val="75000"/>
              </a:lnSpc>
              <a:spcBef>
                <a:spcPts val="600"/>
              </a:spcBef>
              <a:spcAft>
                <a:spcPts val="0"/>
              </a:spcAft>
              <a:buClr>
                <a:srgbClr val="757070"/>
              </a:buClr>
              <a:buSzPct val="100000"/>
              <a:buChar char="•"/>
            </a:pPr>
            <a:r>
              <a:rPr b="1" lang="en-US" sz="9600"/>
              <a:t>Change technique when it’s not working</a:t>
            </a:r>
            <a:endParaRPr sz="9600"/>
          </a:p>
          <a:p>
            <a:pPr indent="-346075" lvl="0" marL="517525" rtl="0" algn="l">
              <a:lnSpc>
                <a:spcPct val="75000"/>
              </a:lnSpc>
              <a:spcBef>
                <a:spcPts val="600"/>
              </a:spcBef>
              <a:spcAft>
                <a:spcPts val="0"/>
              </a:spcAft>
              <a:buClr>
                <a:srgbClr val="757070"/>
              </a:buClr>
              <a:buSzPct val="29165"/>
              <a:buNone/>
            </a:pPr>
            <a:r>
              <a:t/>
            </a:r>
            <a:endParaRPr b="1" sz="9600"/>
          </a:p>
          <a:p>
            <a:pPr indent="-498475" lvl="0" marL="517525" rtl="0" algn="l">
              <a:lnSpc>
                <a:spcPct val="75000"/>
              </a:lnSpc>
              <a:spcBef>
                <a:spcPts val="600"/>
              </a:spcBef>
              <a:spcAft>
                <a:spcPts val="0"/>
              </a:spcAft>
              <a:buClr>
                <a:srgbClr val="757070"/>
              </a:buClr>
              <a:buSzPct val="100000"/>
              <a:buChar char="•"/>
            </a:pPr>
            <a:r>
              <a:rPr b="1" lang="en-US" sz="9600"/>
              <a:t>Assess and cater to student’s strengths/learning style </a:t>
            </a:r>
            <a:endParaRPr b="1" sz="9600"/>
          </a:p>
          <a:p>
            <a:pPr indent="-381000" lvl="1" marL="914400" rtl="0" algn="l">
              <a:lnSpc>
                <a:spcPct val="75000"/>
              </a:lnSpc>
              <a:spcBef>
                <a:spcPts val="600"/>
              </a:spcBef>
              <a:spcAft>
                <a:spcPts val="0"/>
              </a:spcAft>
              <a:buClr>
                <a:srgbClr val="757070"/>
              </a:buClr>
              <a:buSzPct val="100000"/>
              <a:buChar char="•"/>
            </a:pPr>
            <a:r>
              <a:rPr b="1" lang="en-US" sz="9600"/>
              <a:t>*Learning Styles Inventory handout</a:t>
            </a:r>
            <a:endParaRPr b="1" sz="9600"/>
          </a:p>
          <a:p>
            <a:pPr indent="-346075" lvl="0" marL="517525" rtl="0" algn="l">
              <a:lnSpc>
                <a:spcPct val="75000"/>
              </a:lnSpc>
              <a:spcBef>
                <a:spcPts val="600"/>
              </a:spcBef>
              <a:spcAft>
                <a:spcPts val="0"/>
              </a:spcAft>
              <a:buClr>
                <a:srgbClr val="757070"/>
              </a:buClr>
              <a:buSzPct val="100000"/>
              <a:buNone/>
            </a:pPr>
            <a:r>
              <a:t/>
            </a:r>
            <a:endParaRPr sz="2800">
              <a:solidFill>
                <a:srgbClr val="FF0000"/>
              </a:solidFill>
            </a:endParaRPr>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b="1" i="1"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5"/>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Lesson Plans</a:t>
            </a:r>
            <a:endParaRPr b="1"/>
          </a:p>
        </p:txBody>
      </p:sp>
      <p:sp>
        <p:nvSpPr>
          <p:cNvPr id="374" name="Google Shape;374;p45"/>
          <p:cNvSpPr txBox="1"/>
          <p:nvPr>
            <p:ph idx="1" type="body"/>
          </p:nvPr>
        </p:nvSpPr>
        <p:spPr>
          <a:xfrm>
            <a:off x="838200" y="1570893"/>
            <a:ext cx="10515600" cy="474784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75000"/>
              </a:lnSpc>
              <a:spcBef>
                <a:spcPts val="0"/>
              </a:spcBef>
              <a:spcAft>
                <a:spcPts val="0"/>
              </a:spcAft>
              <a:buClr>
                <a:srgbClr val="426C7D"/>
              </a:buClr>
              <a:buSzPct val="100000"/>
              <a:buNone/>
            </a:pPr>
            <a:r>
              <a:rPr b="1" lang="en-US" sz="3000" u="sng">
                <a:solidFill>
                  <a:srgbClr val="426C7D"/>
                </a:solidFill>
              </a:rPr>
              <a:t>Lesson Planning</a:t>
            </a:r>
            <a:endParaRPr b="1" sz="3000" u="sng">
              <a:solidFill>
                <a:srgbClr val="426C7D"/>
              </a:solidFill>
            </a:endParaRPr>
          </a:p>
          <a:p>
            <a:pPr indent="0" lvl="0" marL="0" rtl="0" algn="ctr">
              <a:lnSpc>
                <a:spcPct val="75000"/>
              </a:lnSpc>
              <a:spcBef>
                <a:spcPts val="600"/>
              </a:spcBef>
              <a:spcAft>
                <a:spcPts val="0"/>
              </a:spcAft>
              <a:buClr>
                <a:srgbClr val="757070"/>
              </a:buClr>
              <a:buSzPct val="100000"/>
              <a:buNone/>
            </a:pPr>
            <a:r>
              <a:t/>
            </a:r>
            <a:endParaRPr b="1" i="1" sz="1800" u="sng">
              <a:solidFill>
                <a:srgbClr val="660033"/>
              </a:solidFill>
            </a:endParaRPr>
          </a:p>
          <a:p>
            <a:pPr indent="0" lvl="0" marL="60325" rtl="0" algn="l">
              <a:lnSpc>
                <a:spcPct val="75000"/>
              </a:lnSpc>
              <a:spcBef>
                <a:spcPts val="600"/>
              </a:spcBef>
              <a:spcAft>
                <a:spcPts val="0"/>
              </a:spcAft>
              <a:buClr>
                <a:srgbClr val="757070"/>
              </a:buClr>
              <a:buSzPct val="100000"/>
              <a:buNone/>
            </a:pPr>
            <a:r>
              <a:rPr b="1" lang="en-US" sz="2600">
                <a:latin typeface="Avenir"/>
                <a:ea typeface="Avenir"/>
                <a:cs typeface="Avenir"/>
                <a:sym typeface="Avenir"/>
              </a:rPr>
              <a:t>Lesson Topic: </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Identifying Main Idea/Topic Sentences</a:t>
            </a:r>
            <a:endParaRPr/>
          </a:p>
          <a:p>
            <a:pPr indent="0" lvl="1" marL="685800" rtl="0" algn="l">
              <a:lnSpc>
                <a:spcPct val="75000"/>
              </a:lnSpc>
              <a:spcBef>
                <a:spcPts val="500"/>
              </a:spcBef>
              <a:spcAft>
                <a:spcPts val="0"/>
              </a:spcAft>
              <a:buClr>
                <a:srgbClr val="757070"/>
              </a:buClr>
              <a:buSzPct val="100000"/>
              <a:buNone/>
            </a:pPr>
            <a:r>
              <a:t/>
            </a:r>
            <a:endParaRPr>
              <a:solidFill>
                <a:srgbClr val="426C7D"/>
              </a:solidFill>
            </a:endParaRPr>
          </a:p>
          <a:p>
            <a:pPr indent="0" lvl="0" marL="60325" rtl="0" algn="l">
              <a:lnSpc>
                <a:spcPct val="75000"/>
              </a:lnSpc>
              <a:spcBef>
                <a:spcPts val="600"/>
              </a:spcBef>
              <a:spcAft>
                <a:spcPts val="0"/>
              </a:spcAft>
              <a:buClr>
                <a:srgbClr val="757070"/>
              </a:buClr>
              <a:buSzPct val="100000"/>
              <a:buNone/>
            </a:pPr>
            <a:r>
              <a:rPr b="1" lang="en-US" sz="2600"/>
              <a:t>Goals and Objectives:</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Students will be able to </a:t>
            </a:r>
            <a:r>
              <a:rPr b="1" lang="en-US" sz="2400">
                <a:solidFill>
                  <a:srgbClr val="426C7D"/>
                </a:solidFill>
              </a:rPr>
              <a:t>verbally give a definition</a:t>
            </a:r>
            <a:r>
              <a:rPr lang="en-US" sz="2400">
                <a:solidFill>
                  <a:srgbClr val="426C7D"/>
                </a:solidFill>
              </a:rPr>
              <a:t> of main idea/topic sentence</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Students will be able to </a:t>
            </a:r>
            <a:r>
              <a:rPr b="1" lang="en-US" sz="2400">
                <a:solidFill>
                  <a:srgbClr val="426C7D"/>
                </a:solidFill>
              </a:rPr>
              <a:t>identify</a:t>
            </a:r>
            <a:r>
              <a:rPr lang="en-US" sz="2400">
                <a:solidFill>
                  <a:srgbClr val="426C7D"/>
                </a:solidFill>
              </a:rPr>
              <a:t> main idea/topic sentences of paragraphs</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Students will be able to </a:t>
            </a:r>
            <a:r>
              <a:rPr b="1" lang="en-US" sz="2400">
                <a:solidFill>
                  <a:srgbClr val="426C7D"/>
                </a:solidFill>
              </a:rPr>
              <a:t>write their own </a:t>
            </a:r>
            <a:r>
              <a:rPr lang="en-US" sz="2400">
                <a:solidFill>
                  <a:srgbClr val="426C7D"/>
                </a:solidFill>
              </a:rPr>
              <a:t>main idea/topic sentences</a:t>
            </a:r>
            <a:endParaRPr/>
          </a:p>
          <a:p>
            <a:pPr indent="0" lvl="1" marL="685800" rtl="0" algn="l">
              <a:lnSpc>
                <a:spcPct val="75000"/>
              </a:lnSpc>
              <a:spcBef>
                <a:spcPts val="500"/>
              </a:spcBef>
              <a:spcAft>
                <a:spcPts val="0"/>
              </a:spcAft>
              <a:buClr>
                <a:srgbClr val="757070"/>
              </a:buClr>
              <a:buSzPct val="100000"/>
              <a:buNone/>
            </a:pPr>
            <a:r>
              <a:t/>
            </a:r>
            <a:endParaRPr>
              <a:solidFill>
                <a:srgbClr val="426C7D"/>
              </a:solidFill>
            </a:endParaRPr>
          </a:p>
          <a:p>
            <a:pPr indent="0" lvl="0" marL="60325" rtl="0" algn="l">
              <a:lnSpc>
                <a:spcPct val="75000"/>
              </a:lnSpc>
              <a:spcBef>
                <a:spcPts val="600"/>
              </a:spcBef>
              <a:spcAft>
                <a:spcPts val="0"/>
              </a:spcAft>
              <a:buClr>
                <a:srgbClr val="757070"/>
              </a:buClr>
              <a:buSzPct val="100000"/>
              <a:buNone/>
            </a:pPr>
            <a:r>
              <a:rPr b="1" lang="en-US" sz="2600"/>
              <a:t>Materials:</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TABE Skill Workbooks Level E</a:t>
            </a:r>
            <a:endParaRPr/>
          </a:p>
          <a:p>
            <a:pPr indent="-457200" lvl="1" marL="1200150" rtl="0" algn="l">
              <a:lnSpc>
                <a:spcPct val="75000"/>
              </a:lnSpc>
              <a:spcBef>
                <a:spcPts val="500"/>
              </a:spcBef>
              <a:spcAft>
                <a:spcPts val="0"/>
              </a:spcAft>
              <a:buClr>
                <a:srgbClr val="426C7D"/>
              </a:buClr>
              <a:buSzPct val="100000"/>
              <a:buChar char="•"/>
            </a:pPr>
            <a:r>
              <a:rPr lang="en-US" sz="2400">
                <a:solidFill>
                  <a:srgbClr val="426C7D"/>
                </a:solidFill>
              </a:rPr>
              <a:t>Grade Equivalency 2.0-3.9</a:t>
            </a:r>
            <a:endParaRPr/>
          </a:p>
          <a:p>
            <a:pPr indent="-316230" lvl="1" marL="1200150" rtl="0" algn="l">
              <a:lnSpc>
                <a:spcPct val="75000"/>
              </a:lnSpc>
              <a:spcBef>
                <a:spcPts val="500"/>
              </a:spcBef>
              <a:spcAft>
                <a:spcPts val="0"/>
              </a:spcAft>
              <a:buClr>
                <a:srgbClr val="757070"/>
              </a:buClr>
              <a:buSzPct val="100000"/>
              <a:buNone/>
            </a:pPr>
            <a:r>
              <a:t/>
            </a:r>
            <a:endParaRPr sz="2400">
              <a:solidFill>
                <a:srgbClr val="426C7D"/>
              </a:solidFill>
            </a:endParaRPr>
          </a:p>
          <a:p>
            <a:pPr indent="0" lvl="1" marL="742950" rtl="0" algn="l">
              <a:lnSpc>
                <a:spcPct val="75000"/>
              </a:lnSpc>
              <a:spcBef>
                <a:spcPts val="500"/>
              </a:spcBef>
              <a:spcAft>
                <a:spcPts val="0"/>
              </a:spcAft>
              <a:buClr>
                <a:srgbClr val="426C7D"/>
              </a:buClr>
              <a:buSzPct val="100000"/>
              <a:buNone/>
            </a:pPr>
            <a:r>
              <a:rPr lang="en-US" sz="2400">
                <a:solidFill>
                  <a:srgbClr val="426C7D"/>
                </a:solidFill>
              </a:rPr>
              <a:t>*See Lesson Plan Template in Training folder</a:t>
            </a:r>
            <a:endParaRPr sz="2400">
              <a:solidFill>
                <a:srgbClr val="426C7D"/>
              </a:solidFill>
            </a:endParaRPr>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b="1" i="1" sz="2800"/>
          </a:p>
        </p:txBody>
      </p:sp>
      <p:pic>
        <p:nvPicPr>
          <p:cNvPr id="375" name="Google Shape;375;p45"/>
          <p:cNvPicPr preferRelativeResize="0"/>
          <p:nvPr/>
        </p:nvPicPr>
        <p:blipFill rotWithShape="1">
          <a:blip r:embed="rId3">
            <a:alphaModFix/>
          </a:blip>
          <a:srcRect b="0" l="0" r="0" t="0"/>
          <a:stretch/>
        </p:blipFill>
        <p:spPr>
          <a:xfrm>
            <a:off x="9262691" y="1865790"/>
            <a:ext cx="2091109" cy="1274174"/>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757070"/>
              </a:buClr>
              <a:buSzPct val="100000"/>
              <a:buFont typeface="Avenir"/>
              <a:buNone/>
            </a:pPr>
            <a:r>
              <a:rPr b="1" lang="en-US" sz="3600"/>
              <a:t>Our Students</a:t>
            </a:r>
            <a:br>
              <a:rPr b="1" lang="en-US" sz="3600"/>
            </a:br>
            <a:r>
              <a:rPr b="1" lang="en-US" sz="3100"/>
              <a:t>Demographic Data</a:t>
            </a:r>
            <a:br>
              <a:rPr b="1" lang="en-US" sz="3100"/>
            </a:br>
            <a:endParaRPr b="1" sz="3100"/>
          </a:p>
        </p:txBody>
      </p:sp>
      <p:pic>
        <p:nvPicPr>
          <p:cNvPr id="97" name="Google Shape;97;p15"/>
          <p:cNvPicPr preferRelativeResize="0"/>
          <p:nvPr>
            <p:ph idx="1" type="body"/>
          </p:nvPr>
        </p:nvPicPr>
        <p:blipFill rotWithShape="1">
          <a:blip r:embed="rId3">
            <a:alphaModFix/>
          </a:blip>
          <a:srcRect b="0" l="0" r="0" t="0"/>
          <a:stretch/>
        </p:blipFill>
        <p:spPr>
          <a:xfrm>
            <a:off x="4678681" y="1492609"/>
            <a:ext cx="6324600" cy="4593249"/>
          </a:xfrm>
          <a:prstGeom prst="rect">
            <a:avLst/>
          </a:prstGeom>
          <a:noFill/>
          <a:ln>
            <a:noFill/>
          </a:ln>
        </p:spPr>
      </p:pic>
      <p:sp>
        <p:nvSpPr>
          <p:cNvPr id="98" name="Google Shape;98;p15"/>
          <p:cNvSpPr txBox="1"/>
          <p:nvPr/>
        </p:nvSpPr>
        <p:spPr>
          <a:xfrm>
            <a:off x="704974" y="1602550"/>
            <a:ext cx="3468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757070"/>
                </a:solidFill>
                <a:latin typeface="Avenir"/>
                <a:ea typeface="Avenir"/>
                <a:cs typeface="Avenir"/>
                <a:sym typeface="Avenir"/>
              </a:rPr>
              <a:t>2,453 Individual Students Served</a:t>
            </a:r>
            <a:endParaRPr b="0" i="0" sz="1400" u="none" cap="none" strike="noStrike">
              <a:solidFill>
                <a:srgbClr val="000000"/>
              </a:solidFill>
              <a:latin typeface="Arial"/>
              <a:ea typeface="Arial"/>
              <a:cs typeface="Arial"/>
              <a:sym typeface="Arial"/>
            </a:endParaRPr>
          </a:p>
        </p:txBody>
      </p:sp>
      <p:sp>
        <p:nvSpPr>
          <p:cNvPr id="99" name="Google Shape;99;p15"/>
          <p:cNvSpPr txBox="1"/>
          <p:nvPr/>
        </p:nvSpPr>
        <p:spPr>
          <a:xfrm>
            <a:off x="838205" y="2911875"/>
            <a:ext cx="3132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300" u="none" cap="none" strike="noStrike">
                <a:solidFill>
                  <a:srgbClr val="757070"/>
                </a:solidFill>
                <a:latin typeface="Avenir"/>
                <a:ea typeface="Avenir"/>
                <a:cs typeface="Avenir"/>
                <a:sym typeface="Avenir"/>
              </a:rPr>
              <a:t>Time Period: </a:t>
            </a:r>
            <a:endParaRPr b="1" i="0" sz="23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800"/>
              <a:buFont typeface="Arial"/>
              <a:buNone/>
            </a:pPr>
            <a:r>
              <a:rPr b="1" i="0" lang="en-US" sz="2300" u="none" cap="none" strike="noStrike">
                <a:solidFill>
                  <a:srgbClr val="757070"/>
                </a:solidFill>
                <a:latin typeface="Avenir"/>
                <a:ea typeface="Avenir"/>
                <a:cs typeface="Avenir"/>
                <a:sym typeface="Avenir"/>
              </a:rPr>
              <a:t>7/1/2014 – 6/30/2019</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PPP Instructional Method</a:t>
            </a:r>
            <a:endParaRPr b="1"/>
          </a:p>
        </p:txBody>
      </p:sp>
      <p:sp>
        <p:nvSpPr>
          <p:cNvPr id="381" name="Google Shape;381;p51"/>
          <p:cNvSpPr txBox="1"/>
          <p:nvPr>
            <p:ph idx="1" type="body"/>
          </p:nvPr>
        </p:nvSpPr>
        <p:spPr>
          <a:xfrm>
            <a:off x="838200" y="1481975"/>
            <a:ext cx="10515600" cy="498090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rgbClr val="757070"/>
              </a:buClr>
              <a:buSzPts val="2800"/>
              <a:buNone/>
            </a:pPr>
            <a:r>
              <a:t/>
            </a:r>
            <a:endParaRPr sz="2200"/>
          </a:p>
          <a:p>
            <a:pPr indent="0" lvl="0" marL="0" rtl="0" algn="l">
              <a:lnSpc>
                <a:spcPct val="150000"/>
              </a:lnSpc>
              <a:spcBef>
                <a:spcPts val="0"/>
              </a:spcBef>
              <a:spcAft>
                <a:spcPts val="0"/>
              </a:spcAft>
              <a:buNone/>
            </a:pPr>
            <a:r>
              <a:rPr lang="en-US" sz="2200"/>
              <a:t>Presentation, Practice, Production or I DO, WE DO, YOU DO</a:t>
            </a:r>
            <a:endParaRPr sz="2200"/>
          </a:p>
          <a:p>
            <a:pPr indent="-432435" lvl="0" marL="517525" rtl="0" algn="l">
              <a:lnSpc>
                <a:spcPct val="150000"/>
              </a:lnSpc>
              <a:spcBef>
                <a:spcPts val="0"/>
              </a:spcBef>
              <a:spcAft>
                <a:spcPts val="0"/>
              </a:spcAft>
              <a:buClr>
                <a:srgbClr val="757070"/>
              </a:buClr>
              <a:buSzPts val="2200"/>
              <a:buChar char="•"/>
            </a:pPr>
            <a:r>
              <a:rPr lang="en-US" sz="2200"/>
              <a:t>Breaks learning into </a:t>
            </a:r>
            <a:r>
              <a:rPr lang="en-US" sz="2200">
                <a:solidFill>
                  <a:srgbClr val="426C7D"/>
                </a:solidFill>
              </a:rPr>
              <a:t>smaller steps</a:t>
            </a:r>
            <a:endParaRPr sz="2200">
              <a:solidFill>
                <a:srgbClr val="426C7D"/>
              </a:solidFill>
            </a:endParaRPr>
          </a:p>
          <a:p>
            <a:pPr indent="-432435" lvl="0" marL="517525" rtl="0" algn="l">
              <a:lnSpc>
                <a:spcPct val="150000"/>
              </a:lnSpc>
              <a:spcBef>
                <a:spcPts val="0"/>
              </a:spcBef>
              <a:spcAft>
                <a:spcPts val="0"/>
              </a:spcAft>
              <a:buClr>
                <a:srgbClr val="757070"/>
              </a:buClr>
              <a:buSzPts val="2200"/>
              <a:buChar char="•"/>
            </a:pPr>
            <a:r>
              <a:rPr lang="en-US" sz="2200"/>
              <a:t>E</a:t>
            </a:r>
            <a:r>
              <a:rPr lang="en-US" sz="2200"/>
              <a:t>asy for </a:t>
            </a:r>
            <a:r>
              <a:rPr lang="en-US" sz="2200">
                <a:solidFill>
                  <a:srgbClr val="426C7D"/>
                </a:solidFill>
              </a:rPr>
              <a:t>learners to follow and remain focused.</a:t>
            </a:r>
            <a:endParaRPr sz="2200">
              <a:solidFill>
                <a:srgbClr val="426C7D"/>
              </a:solidFill>
            </a:endParaRPr>
          </a:p>
          <a:p>
            <a:pPr indent="-432435" lvl="0" marL="517525" rtl="0" algn="l">
              <a:lnSpc>
                <a:spcPct val="150000"/>
              </a:lnSpc>
              <a:spcBef>
                <a:spcPts val="0"/>
              </a:spcBef>
              <a:spcAft>
                <a:spcPts val="0"/>
              </a:spcAft>
              <a:buClr>
                <a:srgbClr val="757070"/>
              </a:buClr>
              <a:buSzPts val="2200"/>
              <a:buChar char="•"/>
            </a:pPr>
            <a:r>
              <a:rPr lang="en-US" sz="2200"/>
              <a:t>Teacher is the </a:t>
            </a:r>
            <a:r>
              <a:rPr lang="en-US" sz="2200">
                <a:solidFill>
                  <a:srgbClr val="426C7D"/>
                </a:solidFill>
              </a:rPr>
              <a:t>role model for learning using think aloud</a:t>
            </a:r>
            <a:endParaRPr sz="2200">
              <a:solidFill>
                <a:srgbClr val="426C7D"/>
              </a:solidFill>
            </a:endParaRPr>
          </a:p>
          <a:p>
            <a:pPr indent="-432435" lvl="0" marL="517525" rtl="0" algn="l">
              <a:lnSpc>
                <a:spcPct val="150000"/>
              </a:lnSpc>
              <a:spcBef>
                <a:spcPts val="0"/>
              </a:spcBef>
              <a:spcAft>
                <a:spcPts val="0"/>
              </a:spcAft>
              <a:buClr>
                <a:srgbClr val="757070"/>
              </a:buClr>
              <a:buSzPts val="2200"/>
              <a:buChar char="•"/>
            </a:pPr>
            <a:r>
              <a:rPr lang="en-US" sz="2200"/>
              <a:t>Allows for regular </a:t>
            </a:r>
            <a:r>
              <a:rPr lang="en-US" sz="2200">
                <a:solidFill>
                  <a:srgbClr val="426C7D"/>
                </a:solidFill>
              </a:rPr>
              <a:t>feedback, correction, and assessme</a:t>
            </a:r>
            <a:r>
              <a:rPr lang="en-US" sz="2200">
                <a:solidFill>
                  <a:srgbClr val="1F3864"/>
                </a:solidFill>
              </a:rPr>
              <a:t>nt</a:t>
            </a:r>
            <a:endParaRPr sz="2200">
              <a:solidFill>
                <a:srgbClr val="1F3864"/>
              </a:solidFill>
            </a:endParaRPr>
          </a:p>
          <a:p>
            <a:pPr indent="-432435" lvl="0" marL="517525" rtl="0" algn="l">
              <a:lnSpc>
                <a:spcPct val="150000"/>
              </a:lnSpc>
              <a:spcBef>
                <a:spcPts val="0"/>
              </a:spcBef>
              <a:spcAft>
                <a:spcPts val="0"/>
              </a:spcAft>
              <a:buClr>
                <a:srgbClr val="757070"/>
              </a:buClr>
              <a:buSzPts val="2200"/>
              <a:buChar char="•"/>
            </a:pPr>
            <a:r>
              <a:rPr lang="en-US" sz="2200"/>
              <a:t>Provides </a:t>
            </a:r>
            <a:r>
              <a:rPr lang="en-US" sz="2200">
                <a:solidFill>
                  <a:srgbClr val="426C7D"/>
                </a:solidFill>
              </a:rPr>
              <a:t>targeted practice and helps to increase long term memory</a:t>
            </a:r>
            <a:endParaRPr sz="2200">
              <a:solidFill>
                <a:srgbClr val="426C7D"/>
              </a:solidFill>
            </a:endParaRPr>
          </a:p>
          <a:p>
            <a:pPr indent="-432435" lvl="0" marL="517525" rtl="0" algn="l">
              <a:lnSpc>
                <a:spcPct val="150000"/>
              </a:lnSpc>
              <a:spcBef>
                <a:spcPts val="0"/>
              </a:spcBef>
              <a:spcAft>
                <a:spcPts val="0"/>
              </a:spcAft>
              <a:buClr>
                <a:srgbClr val="757070"/>
              </a:buClr>
              <a:buSzPts val="2200"/>
              <a:buChar char="•"/>
            </a:pPr>
            <a:r>
              <a:rPr lang="en-US" sz="2200"/>
              <a:t>Builds</a:t>
            </a:r>
            <a:r>
              <a:rPr lang="en-US" sz="2200">
                <a:solidFill>
                  <a:srgbClr val="426C7D"/>
                </a:solidFill>
              </a:rPr>
              <a:t> confidence</a:t>
            </a:r>
            <a:endParaRPr b="1" i="1" sz="2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1da54ff3908_0_14"/>
          <p:cNvSpPr txBox="1"/>
          <p:nvPr>
            <p:ph type="title"/>
          </p:nvPr>
        </p:nvSpPr>
        <p:spPr>
          <a:xfrm>
            <a:off x="838200" y="226900"/>
            <a:ext cx="10515600" cy="999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3200"/>
              <a:buNone/>
            </a:pPr>
            <a:r>
              <a:rPr b="1" lang="en-US" sz="2800">
                <a:solidFill>
                  <a:schemeClr val="dk2"/>
                </a:solidFill>
              </a:rPr>
              <a:t>Working with Students</a:t>
            </a:r>
            <a:br>
              <a:rPr b="1" lang="en-US" sz="2800">
                <a:solidFill>
                  <a:schemeClr val="dk2"/>
                </a:solidFill>
              </a:rPr>
            </a:br>
            <a:r>
              <a:rPr b="1" lang="en-US" sz="2800">
                <a:solidFill>
                  <a:schemeClr val="dk2"/>
                </a:solidFill>
              </a:rPr>
              <a:t>Language Experience Approach</a:t>
            </a:r>
            <a:endParaRPr sz="4600">
              <a:solidFill>
                <a:schemeClr val="dk2"/>
              </a:solidFill>
            </a:endParaRPr>
          </a:p>
        </p:txBody>
      </p:sp>
      <p:sp>
        <p:nvSpPr>
          <p:cNvPr id="388" name="Google Shape;388;g1da54ff3908_0_14"/>
          <p:cNvSpPr txBox="1"/>
          <p:nvPr>
            <p:ph idx="1" type="body"/>
          </p:nvPr>
        </p:nvSpPr>
        <p:spPr>
          <a:xfrm>
            <a:off x="838200" y="1226500"/>
            <a:ext cx="10515600" cy="4950300"/>
          </a:xfrm>
          <a:prstGeom prst="rect">
            <a:avLst/>
          </a:prstGeom>
          <a:noFill/>
          <a:ln>
            <a:noFill/>
          </a:ln>
        </p:spPr>
        <p:txBody>
          <a:bodyPr anchorCtr="0" anchor="t" bIns="45700" lIns="91425" spcFirstLastPara="1" rIns="91425" wrap="square" tIns="45700">
            <a:noAutofit/>
          </a:bodyPr>
          <a:lstStyle/>
          <a:p>
            <a:pPr indent="0" lvl="0" marL="457200" rtl="0" algn="ctr">
              <a:spcBef>
                <a:spcPts val="600"/>
              </a:spcBef>
              <a:spcAft>
                <a:spcPts val="0"/>
              </a:spcAft>
              <a:buNone/>
            </a:pPr>
            <a:r>
              <a:rPr i="1" lang="en-US">
                <a:solidFill>
                  <a:srgbClr val="0B0C1D"/>
                </a:solidFill>
                <a:highlight>
                  <a:schemeClr val="lt1"/>
                </a:highlight>
              </a:rPr>
              <a:t>Integrates speaking and listening, reading and writing through the development of a written text based on first hand experiences</a:t>
            </a:r>
            <a:endParaRPr i="1" sz="1600"/>
          </a:p>
          <a:p>
            <a:pPr indent="-336550" lvl="0" marL="457200" rtl="0" algn="l">
              <a:lnSpc>
                <a:spcPct val="140000"/>
              </a:lnSpc>
              <a:spcBef>
                <a:spcPts val="600"/>
              </a:spcBef>
              <a:spcAft>
                <a:spcPts val="0"/>
              </a:spcAft>
              <a:buSzPts val="1700"/>
              <a:buAutoNum type="arabicPeriod"/>
            </a:pPr>
            <a:r>
              <a:rPr lang="en-US" sz="1700"/>
              <a:t>Student shares an experience</a:t>
            </a:r>
            <a:endParaRPr sz="1700"/>
          </a:p>
          <a:p>
            <a:pPr indent="-336550" lvl="0" marL="457200" rtl="0" algn="l">
              <a:lnSpc>
                <a:spcPct val="140000"/>
              </a:lnSpc>
              <a:spcBef>
                <a:spcPts val="0"/>
              </a:spcBef>
              <a:spcAft>
                <a:spcPts val="0"/>
              </a:spcAft>
              <a:buSzPts val="1700"/>
              <a:buAutoNum type="arabicPeriod"/>
            </a:pPr>
            <a:r>
              <a:rPr lang="en-US" sz="1700"/>
              <a:t>Creating the Text</a:t>
            </a:r>
            <a:endParaRPr sz="1700"/>
          </a:p>
          <a:p>
            <a:pPr indent="-336550" lvl="1" marL="914400" rtl="0" algn="l">
              <a:lnSpc>
                <a:spcPct val="140000"/>
              </a:lnSpc>
              <a:spcBef>
                <a:spcPts val="0"/>
              </a:spcBef>
              <a:spcAft>
                <a:spcPts val="0"/>
              </a:spcAft>
              <a:buSzPts val="1700"/>
              <a:buAutoNum type="alphaLcPeriod"/>
            </a:pPr>
            <a:r>
              <a:rPr lang="en-US" sz="1700"/>
              <a:t>Verbally recreate the shared experience </a:t>
            </a:r>
            <a:endParaRPr sz="1700"/>
          </a:p>
          <a:p>
            <a:pPr indent="-336550" lvl="1" marL="914400" rtl="0" algn="l">
              <a:lnSpc>
                <a:spcPct val="140000"/>
              </a:lnSpc>
              <a:spcBef>
                <a:spcPts val="0"/>
              </a:spcBef>
              <a:spcAft>
                <a:spcPts val="0"/>
              </a:spcAft>
              <a:buSzPts val="1700"/>
              <a:buAutoNum type="alphaLcPeriod"/>
            </a:pPr>
            <a:r>
              <a:rPr lang="en-US" sz="1700"/>
              <a:t>Teacher transcribes the student’s words in an organized way to create the text</a:t>
            </a:r>
            <a:endParaRPr sz="1700"/>
          </a:p>
          <a:p>
            <a:pPr indent="-336550" lvl="0" marL="457200" rtl="0" algn="l">
              <a:lnSpc>
                <a:spcPct val="140000"/>
              </a:lnSpc>
              <a:spcBef>
                <a:spcPts val="0"/>
              </a:spcBef>
              <a:spcAft>
                <a:spcPts val="0"/>
              </a:spcAft>
              <a:buSzPts val="1700"/>
              <a:buAutoNum type="arabicPeriod"/>
            </a:pPr>
            <a:r>
              <a:rPr lang="en-US" sz="1700"/>
              <a:t>Read &amp; Revise</a:t>
            </a:r>
            <a:endParaRPr sz="1700"/>
          </a:p>
          <a:p>
            <a:pPr indent="-336550" lvl="1" marL="914400" rtl="0" algn="l">
              <a:lnSpc>
                <a:spcPct val="140000"/>
              </a:lnSpc>
              <a:spcBef>
                <a:spcPts val="0"/>
              </a:spcBef>
              <a:spcAft>
                <a:spcPts val="0"/>
              </a:spcAft>
              <a:buSzPts val="1700"/>
              <a:buAutoNum type="alphaLcPeriod"/>
            </a:pPr>
            <a:r>
              <a:rPr lang="en-US" sz="1700"/>
              <a:t>Read story aloud and discusses it </a:t>
            </a:r>
            <a:endParaRPr sz="1700"/>
          </a:p>
          <a:p>
            <a:pPr indent="-336550" lvl="1" marL="914400" rtl="0" algn="l">
              <a:lnSpc>
                <a:spcPct val="140000"/>
              </a:lnSpc>
              <a:spcBef>
                <a:spcPts val="0"/>
              </a:spcBef>
              <a:spcAft>
                <a:spcPts val="0"/>
              </a:spcAft>
              <a:buSzPts val="1700"/>
              <a:buAutoNum type="alphaLcPeriod"/>
            </a:pPr>
            <a:r>
              <a:rPr lang="en-US" sz="1700"/>
              <a:t>Teacher asks if the students want to make any corrections or additions to the story</a:t>
            </a:r>
            <a:endParaRPr sz="1700"/>
          </a:p>
          <a:p>
            <a:pPr indent="-336550" lvl="1" marL="914400" rtl="0" algn="l">
              <a:lnSpc>
                <a:spcPct val="140000"/>
              </a:lnSpc>
              <a:spcBef>
                <a:spcPts val="0"/>
              </a:spcBef>
              <a:spcAft>
                <a:spcPts val="0"/>
              </a:spcAft>
              <a:buSzPts val="1700"/>
              <a:buAutoNum type="alphaLcPeriod"/>
            </a:pPr>
            <a:r>
              <a:rPr lang="en-US" sz="1700"/>
              <a:t>Mark the changes suggested, makes further suggestions</a:t>
            </a:r>
            <a:endParaRPr sz="1700"/>
          </a:p>
          <a:p>
            <a:pPr indent="-336550" lvl="0" marL="457200" rtl="0" algn="l">
              <a:lnSpc>
                <a:spcPct val="140000"/>
              </a:lnSpc>
              <a:spcBef>
                <a:spcPts val="0"/>
              </a:spcBef>
              <a:spcAft>
                <a:spcPts val="0"/>
              </a:spcAft>
              <a:buSzPts val="1700"/>
              <a:buAutoNum type="arabicPeriod"/>
            </a:pPr>
            <a:r>
              <a:rPr lang="en-US" sz="1700"/>
              <a:t>Read and Reread</a:t>
            </a:r>
            <a:endParaRPr sz="1700"/>
          </a:p>
          <a:p>
            <a:pPr indent="-336550" lvl="1" marL="914400" rtl="0" algn="l">
              <a:lnSpc>
                <a:spcPct val="140000"/>
              </a:lnSpc>
              <a:spcBef>
                <a:spcPts val="0"/>
              </a:spcBef>
              <a:spcAft>
                <a:spcPts val="0"/>
              </a:spcAft>
              <a:buSzPts val="1700"/>
              <a:buAutoNum type="alphaLcPeriod"/>
            </a:pPr>
            <a:r>
              <a:rPr lang="en-US" sz="1700"/>
              <a:t>Tutor reads, read together, student reads</a:t>
            </a:r>
            <a:endParaRPr sz="1700"/>
          </a:p>
          <a:p>
            <a:pPr indent="0" lvl="0" marL="457200" rtl="0" algn="l">
              <a:lnSpc>
                <a:spcPct val="140000"/>
              </a:lnSpc>
              <a:spcBef>
                <a:spcPts val="0"/>
              </a:spcBef>
              <a:spcAft>
                <a:spcPts val="0"/>
              </a:spcAft>
              <a:buNone/>
            </a:pPr>
            <a:r>
              <a:t/>
            </a:r>
            <a:endParaRPr sz="1600"/>
          </a:p>
          <a:p>
            <a:pPr indent="0" lvl="0" marL="0" rtl="0" algn="l">
              <a:lnSpc>
                <a:spcPct val="140000"/>
              </a:lnSpc>
              <a:spcBef>
                <a:spcPts val="600"/>
              </a:spcBef>
              <a:spcAft>
                <a:spcPts val="0"/>
              </a:spcAft>
              <a:buSzPts val="440"/>
              <a:buNone/>
            </a:pPr>
            <a:r>
              <a:t/>
            </a:r>
            <a:endParaRPr sz="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91"/>
          <p:cNvSpPr txBox="1"/>
          <p:nvPr>
            <p:ph idx="1" type="body"/>
          </p:nvPr>
        </p:nvSpPr>
        <p:spPr>
          <a:xfrm>
            <a:off x="0" y="1634250"/>
            <a:ext cx="12192000" cy="4538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None/>
            </a:pPr>
            <a:r>
              <a:rPr lang="en-US" sz="5400"/>
              <a:t>Resources </a:t>
            </a:r>
            <a:endParaRPr sz="5400"/>
          </a:p>
          <a:p>
            <a:pPr indent="0" lvl="0" marL="0" rtl="0" algn="ctr">
              <a:lnSpc>
                <a:spcPct val="90000"/>
              </a:lnSpc>
              <a:spcBef>
                <a:spcPts val="0"/>
              </a:spcBef>
              <a:spcAft>
                <a:spcPts val="0"/>
              </a:spcAft>
              <a:buClr>
                <a:schemeClr val="lt1"/>
              </a:buClr>
              <a:buSzPts val="5400"/>
              <a:buNone/>
            </a:pPr>
            <a:r>
              <a:rPr lang="en-US" sz="5400"/>
              <a:t>to further your learning </a:t>
            </a:r>
            <a:endParaRPr sz="5400"/>
          </a:p>
          <a:p>
            <a:pPr indent="0" lvl="0" marL="0" rtl="0" algn="ctr">
              <a:lnSpc>
                <a:spcPct val="90000"/>
              </a:lnSpc>
              <a:spcBef>
                <a:spcPts val="0"/>
              </a:spcBef>
              <a:spcAft>
                <a:spcPts val="0"/>
              </a:spcAft>
              <a:buClr>
                <a:schemeClr val="lt1"/>
              </a:buClr>
              <a:buSzPts val="5400"/>
              <a:buNone/>
            </a:pPr>
            <a:r>
              <a:rPr lang="en-US" sz="5400"/>
              <a:t>as a volunteer tutor</a:t>
            </a:r>
            <a:endParaRPr sz="5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5"/>
          <p:cNvSpPr txBox="1"/>
          <p:nvPr>
            <p:ph type="title"/>
          </p:nvPr>
        </p:nvSpPr>
        <p:spPr>
          <a:xfrm>
            <a:off x="838200" y="2746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The Adult Learner</a:t>
            </a:r>
            <a:endParaRPr/>
          </a:p>
        </p:txBody>
      </p:sp>
      <p:pic>
        <p:nvPicPr>
          <p:cNvPr id="399" name="Google Shape;399;p35">
            <a:hlinkClick r:id="rId3"/>
          </p:cNvPr>
          <p:cNvPicPr preferRelativeResize="0"/>
          <p:nvPr>
            <p:ph idx="1" type="body"/>
          </p:nvPr>
        </p:nvPicPr>
        <p:blipFill rotWithShape="1">
          <a:blip r:embed="rId4">
            <a:alphaModFix/>
          </a:blip>
          <a:srcRect b="0" l="0" r="0" t="0"/>
          <a:stretch/>
        </p:blipFill>
        <p:spPr>
          <a:xfrm>
            <a:off x="838206" y="2318836"/>
            <a:ext cx="2563500" cy="2525100"/>
          </a:xfrm>
          <a:prstGeom prst="rect">
            <a:avLst/>
          </a:prstGeom>
          <a:noFill/>
          <a:ln>
            <a:noFill/>
          </a:ln>
        </p:spPr>
      </p:pic>
      <p:sp>
        <p:nvSpPr>
          <p:cNvPr id="400" name="Google Shape;400;p35"/>
          <p:cNvSpPr txBox="1"/>
          <p:nvPr/>
        </p:nvSpPr>
        <p:spPr>
          <a:xfrm>
            <a:off x="3984854" y="1265775"/>
            <a:ext cx="7187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757070"/>
                </a:solidFill>
                <a:latin typeface="Avenir"/>
                <a:ea typeface="Avenir"/>
                <a:cs typeface="Avenir"/>
                <a:sym typeface="Avenir"/>
              </a:rPr>
              <a:t>Living in the Shadows</a:t>
            </a:r>
            <a:endParaRPr b="0" i="0" sz="1400" u="none" cap="none" strike="noStrike">
              <a:solidFill>
                <a:srgbClr val="000000"/>
              </a:solidFill>
              <a:latin typeface="Arial"/>
              <a:ea typeface="Arial"/>
              <a:cs typeface="Arial"/>
              <a:sym typeface="Arial"/>
            </a:endParaRPr>
          </a:p>
        </p:txBody>
      </p:sp>
      <p:sp>
        <p:nvSpPr>
          <p:cNvPr id="401" name="Google Shape;401;p35"/>
          <p:cNvSpPr txBox="1"/>
          <p:nvPr/>
        </p:nvSpPr>
        <p:spPr>
          <a:xfrm>
            <a:off x="4175790" y="2318828"/>
            <a:ext cx="77115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757070"/>
                </a:solidFill>
                <a:latin typeface="Avenir"/>
                <a:ea typeface="Avenir"/>
                <a:cs typeface="Avenir"/>
                <a:sym typeface="Avenir"/>
              </a:rPr>
              <a:t>Watch the video by clicking the picture</a:t>
            </a:r>
            <a:endParaRPr b="1" sz="2400">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757070"/>
              </a:solidFill>
              <a:latin typeface="Avenir"/>
              <a:ea typeface="Avenir"/>
              <a:cs typeface="Avenir"/>
              <a:sym typeface="Avenir"/>
            </a:endParaRPr>
          </a:p>
          <a:p>
            <a:pPr indent="-381000" lvl="0" marL="457200" marR="0" rtl="0" algn="l">
              <a:lnSpc>
                <a:spcPct val="100000"/>
              </a:lnSpc>
              <a:spcBef>
                <a:spcPts val="0"/>
              </a:spcBef>
              <a:spcAft>
                <a:spcPts val="0"/>
              </a:spcAft>
              <a:buClr>
                <a:srgbClr val="757070"/>
              </a:buClr>
              <a:buSzPts val="2400"/>
              <a:buFont typeface="Avenir"/>
              <a:buChar char="●"/>
            </a:pPr>
            <a:r>
              <a:rPr b="1" i="0" lang="en-US" sz="2400" u="none" cap="none" strike="noStrike">
                <a:solidFill>
                  <a:srgbClr val="757070"/>
                </a:solidFill>
                <a:latin typeface="Avenir"/>
                <a:ea typeface="Avenir"/>
                <a:cs typeface="Avenir"/>
                <a:sym typeface="Avenir"/>
              </a:rPr>
              <a:t>What obstacles have these adults encountered?  </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757070"/>
              </a:buClr>
              <a:buSzPts val="2400"/>
              <a:buFont typeface="Avenir"/>
              <a:buChar char="●"/>
            </a:pPr>
            <a:r>
              <a:rPr b="1" i="0" lang="en-US" sz="2400" u="none" cap="none" strike="noStrike">
                <a:solidFill>
                  <a:srgbClr val="757070"/>
                </a:solidFill>
                <a:latin typeface="Avenir"/>
                <a:ea typeface="Avenir"/>
                <a:cs typeface="Avenir"/>
                <a:sym typeface="Avenir"/>
              </a:rPr>
              <a:t>What is the cost of illiteracy?</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757070"/>
              </a:buClr>
              <a:buSzPts val="2400"/>
              <a:buFont typeface="Avenir"/>
              <a:buChar char="●"/>
            </a:pPr>
            <a:r>
              <a:rPr b="1" i="0" lang="en-US" sz="2400" u="none" cap="none" strike="noStrike">
                <a:solidFill>
                  <a:srgbClr val="757070"/>
                </a:solidFill>
                <a:latin typeface="Avenir"/>
                <a:ea typeface="Avenir"/>
                <a:cs typeface="Avenir"/>
                <a:sym typeface="Avenir"/>
              </a:rPr>
              <a:t>How will this story guide your approach to students?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1db200649d4_0_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11111"/>
              <a:buNone/>
            </a:pPr>
            <a:br>
              <a:rPr b="1" lang="en-US"/>
            </a:br>
            <a:r>
              <a:rPr b="1" lang="en-US"/>
              <a:t>Tutoring with LANEF</a:t>
            </a:r>
            <a:br>
              <a:rPr b="1" lang="en-US"/>
            </a:br>
            <a:r>
              <a:rPr b="1" lang="en-US"/>
              <a:t>Setting Mutual Expectations Using </a:t>
            </a:r>
            <a:endParaRPr b="1"/>
          </a:p>
          <a:p>
            <a:pPr indent="0" lvl="0" marL="0" rtl="0" algn="ctr">
              <a:lnSpc>
                <a:spcPct val="90000"/>
              </a:lnSpc>
              <a:spcBef>
                <a:spcPts val="0"/>
              </a:spcBef>
              <a:spcAft>
                <a:spcPts val="0"/>
              </a:spcAft>
              <a:buSzPct val="111111"/>
              <a:buNone/>
            </a:pPr>
            <a:r>
              <a:rPr b="1" lang="en-US"/>
              <a:t>Intentional and Explicit Language</a:t>
            </a:r>
            <a:endParaRPr b="1"/>
          </a:p>
          <a:p>
            <a:pPr indent="0" lvl="0" marL="0" rtl="0" algn="ctr">
              <a:lnSpc>
                <a:spcPct val="90000"/>
              </a:lnSpc>
              <a:spcBef>
                <a:spcPts val="0"/>
              </a:spcBef>
              <a:spcAft>
                <a:spcPts val="0"/>
              </a:spcAft>
              <a:buClr>
                <a:srgbClr val="757070"/>
              </a:buClr>
              <a:buSzPct val="100000"/>
              <a:buFont typeface="Avenir"/>
              <a:buNone/>
            </a:pPr>
            <a:r>
              <a:t/>
            </a:r>
            <a:endParaRPr b="1"/>
          </a:p>
          <a:p>
            <a:pPr indent="0" lvl="0" marL="0" rtl="0" algn="l">
              <a:lnSpc>
                <a:spcPct val="90000"/>
              </a:lnSpc>
              <a:spcBef>
                <a:spcPts val="1600"/>
              </a:spcBef>
              <a:spcAft>
                <a:spcPts val="0"/>
              </a:spcAft>
              <a:buSzPct val="111111"/>
              <a:buNone/>
            </a:pPr>
            <a:r>
              <a:t/>
            </a:r>
            <a:endParaRPr/>
          </a:p>
        </p:txBody>
      </p:sp>
      <p:sp>
        <p:nvSpPr>
          <p:cNvPr id="408" name="Google Shape;408;g1db200649d4_0_16"/>
          <p:cNvSpPr txBox="1"/>
          <p:nvPr>
            <p:ph idx="1" type="body"/>
          </p:nvPr>
        </p:nvSpPr>
        <p:spPr>
          <a:xfrm>
            <a:off x="-766325" y="1395525"/>
            <a:ext cx="11456400" cy="5068800"/>
          </a:xfrm>
          <a:prstGeom prst="rect">
            <a:avLst/>
          </a:prstGeom>
          <a:noFill/>
          <a:ln>
            <a:noFill/>
          </a:ln>
        </p:spPr>
        <p:txBody>
          <a:bodyPr anchorCtr="0" anchor="t" bIns="45700" lIns="91425" spcFirstLastPara="1" rIns="91425" wrap="square" tIns="45700">
            <a:normAutofit fontScale="85000" lnSpcReduction="20000"/>
          </a:bodyPr>
          <a:lstStyle/>
          <a:p>
            <a:pPr indent="0" lvl="0" marL="914400" rtl="0" algn="l">
              <a:lnSpc>
                <a:spcPct val="150000"/>
              </a:lnSpc>
              <a:spcBef>
                <a:spcPts val="600"/>
              </a:spcBef>
              <a:spcAft>
                <a:spcPts val="0"/>
              </a:spcAft>
              <a:buSzPct val="117647"/>
              <a:buNone/>
            </a:pPr>
            <a:r>
              <a:rPr b="1" i="1" lang="en-US">
                <a:highlight>
                  <a:srgbClr val="FFFF00"/>
                </a:highlight>
              </a:rPr>
              <a:t>Having a conversation about working together: </a:t>
            </a:r>
            <a:r>
              <a:rPr b="1" lang="en-US"/>
              <a:t> </a:t>
            </a:r>
            <a:r>
              <a:rPr lang="en-US"/>
              <a:t>I think it would be helpful for us to talk about how we’re going to work together on this material. Let’s communicate with each other and an agreed-upon timeline.</a:t>
            </a:r>
            <a:endParaRPr/>
          </a:p>
          <a:p>
            <a:pPr indent="0" lvl="0" marL="914400" rtl="0" algn="l">
              <a:lnSpc>
                <a:spcPct val="150000"/>
              </a:lnSpc>
              <a:spcBef>
                <a:spcPts val="600"/>
              </a:spcBef>
              <a:spcAft>
                <a:spcPts val="0"/>
              </a:spcAft>
              <a:buSzPct val="117647"/>
              <a:buNone/>
            </a:pPr>
            <a:r>
              <a:rPr i="1" lang="en-US">
                <a:highlight>
                  <a:srgbClr val="FFFF00"/>
                </a:highlight>
              </a:rPr>
              <a:t>Providing the student with a choice: </a:t>
            </a:r>
            <a:r>
              <a:rPr lang="en-US"/>
              <a:t>Would you like to meet for our tutoring session online or in-person? At Literacy Alliance or at library? Would you rather work on your Reasoning Through Language Arts goal or Math goal?</a:t>
            </a:r>
            <a:endParaRPr/>
          </a:p>
          <a:p>
            <a:pPr indent="0" lvl="0" marL="914400" rtl="0" algn="l">
              <a:lnSpc>
                <a:spcPct val="150000"/>
              </a:lnSpc>
              <a:spcBef>
                <a:spcPts val="600"/>
              </a:spcBef>
              <a:spcAft>
                <a:spcPts val="0"/>
              </a:spcAft>
              <a:buSzPct val="117647"/>
              <a:buNone/>
            </a:pPr>
            <a:r>
              <a:rPr i="1" lang="en-US">
                <a:highlight>
                  <a:srgbClr val="FFFF00"/>
                </a:highlight>
              </a:rPr>
              <a:t>Establishing clear expectations:</a:t>
            </a:r>
            <a:r>
              <a:rPr i="1" lang="en-US"/>
              <a:t> </a:t>
            </a:r>
            <a:r>
              <a:rPr lang="en-US"/>
              <a:t>I am available by email. If you need to cancel your tutoring session, please let me know 24 hours in advance.</a:t>
            </a:r>
            <a:endParaRPr/>
          </a:p>
          <a:p>
            <a:pPr indent="0" lvl="0" marL="914400" rtl="0" algn="l">
              <a:lnSpc>
                <a:spcPct val="150000"/>
              </a:lnSpc>
              <a:spcBef>
                <a:spcPts val="600"/>
              </a:spcBef>
              <a:spcAft>
                <a:spcPts val="0"/>
              </a:spcAft>
              <a:buSzPct val="117647"/>
              <a:buNone/>
            </a:pPr>
            <a:r>
              <a:rPr i="1" lang="en-US">
                <a:highlight>
                  <a:srgbClr val="FFFF00"/>
                </a:highlight>
              </a:rPr>
              <a:t>Explaining rationale for self-disclosure:</a:t>
            </a:r>
            <a:r>
              <a:rPr i="1" lang="en-US"/>
              <a:t> </a:t>
            </a:r>
            <a:r>
              <a:rPr lang="en-US"/>
              <a:t>It might be helpful for me to share my experience as an adult learner to help you think about your situation, or at least let you know alone in experiencing challenges of balancing, life, work and school.</a:t>
            </a:r>
            <a:endParaRPr/>
          </a:p>
          <a:p>
            <a:pPr indent="0" lvl="0" marL="914400" rtl="0" algn="l">
              <a:lnSpc>
                <a:spcPct val="150000"/>
              </a:lnSpc>
              <a:spcBef>
                <a:spcPts val="600"/>
              </a:spcBef>
              <a:spcAft>
                <a:spcPts val="0"/>
              </a:spcAft>
              <a:buSzPct val="117647"/>
              <a:buNone/>
            </a:pPr>
            <a:r>
              <a:rPr i="1" lang="en-US">
                <a:highlight>
                  <a:srgbClr val="FFFF00"/>
                </a:highlight>
              </a:rPr>
              <a:t>Including the students’ voice and needs: </a:t>
            </a:r>
            <a:r>
              <a:rPr lang="en-US"/>
              <a:t>How would you like to approach our meeting this afternoon? What would you like to focus on, given your academic goals?</a:t>
            </a:r>
            <a:endParaRPr/>
          </a:p>
          <a:p>
            <a:pPr indent="0" lvl="0" marL="914400" rtl="0" algn="l">
              <a:lnSpc>
                <a:spcPct val="150000"/>
              </a:lnSpc>
              <a:spcBef>
                <a:spcPts val="600"/>
              </a:spcBef>
              <a:spcAft>
                <a:spcPts val="0"/>
              </a:spcAft>
              <a:buSzPct val="117647"/>
              <a:buNone/>
            </a:pPr>
            <a:r>
              <a:rPr lang="en-US" u="sng"/>
              <a:t>-from Interpersonal Boundaries in Teaching and Learning by Harriet L. Schwartz (2012)</a:t>
            </a:r>
            <a:endParaRPr u="sng"/>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1dc10cc5e6c_0_13"/>
          <p:cNvSpPr txBox="1"/>
          <p:nvPr>
            <p:ph type="title"/>
          </p:nvPr>
        </p:nvSpPr>
        <p:spPr>
          <a:xfrm>
            <a:off x="744149" y="573472"/>
            <a:ext cx="10515600" cy="95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t/>
            </a:r>
            <a:endParaRPr b="1"/>
          </a:p>
          <a:p>
            <a:pPr indent="0" lvl="0" marL="0" rtl="0" algn="ctr">
              <a:lnSpc>
                <a:spcPct val="90000"/>
              </a:lnSpc>
              <a:spcBef>
                <a:spcPts val="0"/>
              </a:spcBef>
              <a:spcAft>
                <a:spcPts val="0"/>
              </a:spcAft>
              <a:buClr>
                <a:srgbClr val="757070"/>
              </a:buClr>
              <a:buSzPts val="3200"/>
              <a:buFont typeface="Avenir"/>
              <a:buNone/>
            </a:pPr>
            <a:r>
              <a:rPr b="1" lang="en-US"/>
              <a:t>Tutoring with LANEF</a:t>
            </a:r>
            <a:br>
              <a:rPr b="1" lang="en-US"/>
            </a:br>
            <a:r>
              <a:rPr b="1" lang="en-US"/>
              <a:t>Setting Boundaries</a:t>
            </a:r>
            <a:br>
              <a:rPr b="1" lang="en-US"/>
            </a:br>
            <a:br>
              <a:rPr b="1" lang="en-US"/>
            </a:br>
            <a:br>
              <a:rPr b="1" lang="en-US"/>
            </a:br>
            <a:endParaRPr b="1"/>
          </a:p>
        </p:txBody>
      </p:sp>
      <p:pic>
        <p:nvPicPr>
          <p:cNvPr id="415" name="Google Shape;415;g1dc10cc5e6c_0_13"/>
          <p:cNvPicPr preferRelativeResize="0"/>
          <p:nvPr/>
        </p:nvPicPr>
        <p:blipFill rotWithShape="1">
          <a:blip r:embed="rId3">
            <a:alphaModFix/>
          </a:blip>
          <a:srcRect b="0" l="0" r="0" t="0"/>
          <a:stretch/>
        </p:blipFill>
        <p:spPr>
          <a:xfrm>
            <a:off x="-497926" y="2814099"/>
            <a:ext cx="3785944" cy="3821159"/>
          </a:xfrm>
          <a:prstGeom prst="rect">
            <a:avLst/>
          </a:prstGeom>
          <a:noFill/>
          <a:ln>
            <a:noFill/>
          </a:ln>
        </p:spPr>
      </p:pic>
      <p:sp>
        <p:nvSpPr>
          <p:cNvPr id="416" name="Google Shape;416;g1dc10cc5e6c_0_13"/>
          <p:cNvSpPr txBox="1"/>
          <p:nvPr>
            <p:ph idx="1" type="body"/>
          </p:nvPr>
        </p:nvSpPr>
        <p:spPr>
          <a:xfrm>
            <a:off x="3937046" y="1533059"/>
            <a:ext cx="10445400" cy="4794600"/>
          </a:xfrm>
          <a:prstGeom prst="rect">
            <a:avLst/>
          </a:prstGeom>
          <a:noFill/>
          <a:ln>
            <a:noFill/>
          </a:ln>
        </p:spPr>
        <p:txBody>
          <a:bodyPr anchorCtr="0" anchor="t" bIns="45700" lIns="91425" spcFirstLastPara="1" rIns="91425" wrap="square" tIns="45700">
            <a:normAutofit/>
          </a:bodyPr>
          <a:lstStyle/>
          <a:p>
            <a:pPr indent="-381000" lvl="0" marL="457200" rtl="0" algn="l">
              <a:lnSpc>
                <a:spcPct val="80000"/>
              </a:lnSpc>
              <a:spcBef>
                <a:spcPts val="0"/>
              </a:spcBef>
              <a:spcAft>
                <a:spcPts val="0"/>
              </a:spcAft>
              <a:buClr>
                <a:srgbClr val="757070"/>
              </a:buClr>
              <a:buSzPts val="1200"/>
              <a:buNone/>
            </a:pPr>
            <a:r>
              <a:t/>
            </a:r>
            <a:endParaRPr sz="1200" u="sng"/>
          </a:p>
          <a:p>
            <a:pPr indent="-381000" lvl="0" marL="457200" rtl="0" algn="l">
              <a:lnSpc>
                <a:spcPct val="80000"/>
              </a:lnSpc>
              <a:spcBef>
                <a:spcPts val="600"/>
              </a:spcBef>
              <a:spcAft>
                <a:spcPts val="0"/>
              </a:spcAft>
              <a:buClr>
                <a:srgbClr val="757070"/>
              </a:buClr>
              <a:buSzPts val="1200"/>
              <a:buNone/>
            </a:pPr>
            <a:r>
              <a:t/>
            </a:r>
            <a:endParaRPr sz="1200" u="sng"/>
          </a:p>
          <a:p>
            <a:pPr indent="-95250" lvl="1" marL="685800" rtl="0" algn="l">
              <a:lnSpc>
                <a:spcPct val="150000"/>
              </a:lnSpc>
              <a:spcBef>
                <a:spcPts val="500"/>
              </a:spcBef>
              <a:spcAft>
                <a:spcPts val="0"/>
              </a:spcAft>
              <a:buClr>
                <a:srgbClr val="757070"/>
              </a:buClr>
              <a:buSzPts val="2100"/>
              <a:buFont typeface="Arial"/>
              <a:buNone/>
            </a:pPr>
            <a:r>
              <a:t/>
            </a:r>
            <a:endParaRPr b="1" sz="2100" u="sng"/>
          </a:p>
          <a:p>
            <a:pPr indent="0" lvl="0" marL="0" rtl="0" algn="l">
              <a:lnSpc>
                <a:spcPct val="150000"/>
              </a:lnSpc>
              <a:spcBef>
                <a:spcPts val="600"/>
              </a:spcBef>
              <a:spcAft>
                <a:spcPts val="0"/>
              </a:spcAft>
              <a:buClr>
                <a:srgbClr val="757070"/>
              </a:buClr>
              <a:buSzPts val="2200"/>
              <a:buNone/>
            </a:pPr>
            <a:r>
              <a:t/>
            </a:r>
            <a:endParaRPr b="1" sz="2200"/>
          </a:p>
        </p:txBody>
      </p:sp>
      <p:sp>
        <p:nvSpPr>
          <p:cNvPr id="417" name="Google Shape;417;g1dc10cc5e6c_0_13"/>
          <p:cNvSpPr/>
          <p:nvPr/>
        </p:nvSpPr>
        <p:spPr>
          <a:xfrm>
            <a:off x="2054950" y="2490925"/>
            <a:ext cx="10755300" cy="3231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p:txBody>
      </p:sp>
      <p:sp>
        <p:nvSpPr>
          <p:cNvPr id="418" name="Google Shape;418;g1dc10cc5e6c_0_13"/>
          <p:cNvSpPr/>
          <p:nvPr/>
        </p:nvSpPr>
        <p:spPr>
          <a:xfrm>
            <a:off x="6321000" y="1377650"/>
            <a:ext cx="5889300" cy="44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rPr b="1" i="0" lang="en-US" sz="3200" u="none" cap="none" strike="noStrike">
                <a:solidFill>
                  <a:srgbClr val="757070"/>
                </a:solidFill>
                <a:latin typeface="Avenir"/>
                <a:ea typeface="Avenir"/>
                <a:cs typeface="Avenir"/>
                <a:sym typeface="Avenir"/>
              </a:rPr>
              <a:t>How to Have Boundaries in Adult Education: </a:t>
            </a:r>
            <a:endParaRPr b="1" i="0" sz="32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900"/>
              <a:buFont typeface="Arial"/>
              <a:buNone/>
            </a:pPr>
            <a:r>
              <a:rPr b="1" i="0" lang="en-US" sz="1900" u="sng" cap="none" strike="noStrike">
                <a:solidFill>
                  <a:schemeClr val="hlink"/>
                </a:solidFill>
                <a:latin typeface="Avenir"/>
                <a:ea typeface="Avenir"/>
                <a:cs typeface="Avenir"/>
                <a:sym typeface="Avenir"/>
                <a:hlinkClick r:id="rId4"/>
              </a:rPr>
              <a:t>https://www.youtube.com/watch?v=Xuw5_TBvEUA</a:t>
            </a:r>
            <a:endParaRPr b="1" i="0" sz="1900" u="none" cap="none" strike="noStrike">
              <a:solidFill>
                <a:srgbClr val="757070"/>
              </a:solidFill>
              <a:latin typeface="Avenir"/>
              <a:ea typeface="Avenir"/>
              <a:cs typeface="Avenir"/>
              <a:sym typeface="Avenir"/>
            </a:endParaRPr>
          </a:p>
        </p:txBody>
      </p:sp>
      <p:pic>
        <p:nvPicPr>
          <p:cNvPr id="419" name="Google Shape;419;g1dc10cc5e6c_0_13"/>
          <p:cNvPicPr preferRelativeResize="0"/>
          <p:nvPr/>
        </p:nvPicPr>
        <p:blipFill rotWithShape="1">
          <a:blip r:embed="rId5">
            <a:alphaModFix/>
          </a:blip>
          <a:srcRect b="0" l="0" r="0" t="0"/>
          <a:stretch/>
        </p:blipFill>
        <p:spPr>
          <a:xfrm>
            <a:off x="206600" y="1262725"/>
            <a:ext cx="5889398" cy="46369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1db200649d4_0_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a:t>
            </a:r>
            <a:br>
              <a:rPr b="1" lang="en-US"/>
            </a:br>
            <a:r>
              <a:rPr b="1" lang="en-US"/>
              <a:t>Self Care Tips for Tutors</a:t>
            </a:r>
            <a:endParaRPr/>
          </a:p>
        </p:txBody>
      </p:sp>
      <p:pic>
        <p:nvPicPr>
          <p:cNvPr id="426" name="Google Shape;426;g1db200649d4_0_1" title="Self-care tips for personal tutors">
            <a:hlinkClick r:id="rId3"/>
          </p:cNvPr>
          <p:cNvPicPr preferRelativeResize="0"/>
          <p:nvPr/>
        </p:nvPicPr>
        <p:blipFill rotWithShape="1">
          <a:blip r:embed="rId4">
            <a:alphaModFix/>
          </a:blip>
          <a:srcRect b="0" l="0" r="0" t="0"/>
          <a:stretch/>
        </p:blipFill>
        <p:spPr>
          <a:xfrm>
            <a:off x="3810000" y="22867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9"/>
          <p:cNvSpPr txBox="1"/>
          <p:nvPr>
            <p:ph type="title"/>
          </p:nvPr>
        </p:nvSpPr>
        <p:spPr>
          <a:xfrm>
            <a:off x="838200" y="365125"/>
            <a:ext cx="10515600" cy="959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Video Tutorial</a:t>
            </a:r>
            <a:endParaRPr b="1"/>
          </a:p>
        </p:txBody>
      </p:sp>
      <p:sp>
        <p:nvSpPr>
          <p:cNvPr id="433" name="Google Shape;433;p59"/>
          <p:cNvSpPr txBox="1"/>
          <p:nvPr>
            <p:ph idx="1" type="body"/>
          </p:nvPr>
        </p:nvSpPr>
        <p:spPr>
          <a:xfrm>
            <a:off x="883776" y="1573065"/>
            <a:ext cx="10515600" cy="4747846"/>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757070"/>
              </a:buClr>
              <a:buSzPts val="2800"/>
              <a:buNone/>
            </a:pPr>
            <a:r>
              <a:t/>
            </a:r>
            <a:endParaRPr sz="2800"/>
          </a:p>
          <a:p>
            <a:pPr indent="0" lvl="0" marL="0" rtl="0" algn="ctr">
              <a:lnSpc>
                <a:spcPct val="150000"/>
              </a:lnSpc>
              <a:spcBef>
                <a:spcPts val="600"/>
              </a:spcBef>
              <a:spcAft>
                <a:spcPts val="0"/>
              </a:spcAft>
              <a:buClr>
                <a:srgbClr val="757070"/>
              </a:buClr>
              <a:buSzPts val="2800"/>
              <a:buNone/>
            </a:pPr>
            <a:r>
              <a:t/>
            </a:r>
            <a:endParaRPr b="1" i="1" sz="2800"/>
          </a:p>
        </p:txBody>
      </p:sp>
      <p:sp>
        <p:nvSpPr>
          <p:cNvPr id="434" name="Google Shape;434;p59"/>
          <p:cNvSpPr/>
          <p:nvPr/>
        </p:nvSpPr>
        <p:spPr>
          <a:xfrm>
            <a:off x="1148861" y="1545263"/>
            <a:ext cx="9835662" cy="415498"/>
          </a:xfrm>
          <a:prstGeom prst="rect">
            <a:avLst/>
          </a:prstGeom>
          <a:noFill/>
          <a:ln>
            <a:noFill/>
          </a:ln>
        </p:spPr>
        <p:txBody>
          <a:bodyPr anchorCtr="0" anchor="t" bIns="45700" lIns="91425" spcFirstLastPara="1" rIns="91425" wrap="square" tIns="45700">
            <a:spAutoFit/>
          </a:bodyPr>
          <a:lstStyle/>
          <a:p>
            <a:pPr indent="0" lvl="0" marL="0" marR="0" rtl="0" algn="ctr">
              <a:lnSpc>
                <a:spcPct val="75000"/>
              </a:lnSpc>
              <a:spcBef>
                <a:spcPts val="0"/>
              </a:spcBef>
              <a:spcAft>
                <a:spcPts val="0"/>
              </a:spcAft>
              <a:buClr>
                <a:srgbClr val="000000"/>
              </a:buClr>
              <a:buSzPts val="2800"/>
              <a:buFont typeface="Arial"/>
              <a:buNone/>
            </a:pPr>
            <a:r>
              <a:rPr b="1" i="0" lang="en-US" sz="2800" u="none" cap="none" strike="noStrike">
                <a:solidFill>
                  <a:srgbClr val="426C7D"/>
                </a:solidFill>
                <a:latin typeface="Avenir"/>
                <a:ea typeface="Avenir"/>
                <a:cs typeface="Avenir"/>
                <a:sym typeface="Avenir"/>
              </a:rPr>
              <a:t>	</a:t>
            </a:r>
            <a:endParaRPr b="0" i="0" sz="1400" u="none" cap="none" strike="noStrike">
              <a:solidFill>
                <a:srgbClr val="000000"/>
              </a:solidFill>
              <a:latin typeface="Arial"/>
              <a:ea typeface="Arial"/>
              <a:cs typeface="Arial"/>
              <a:sym typeface="Arial"/>
            </a:endParaRPr>
          </a:p>
        </p:txBody>
      </p:sp>
      <p:sp>
        <p:nvSpPr>
          <p:cNvPr id="435" name="Google Shape;435;p59"/>
          <p:cNvSpPr/>
          <p:nvPr/>
        </p:nvSpPr>
        <p:spPr>
          <a:xfrm>
            <a:off x="322384" y="1661747"/>
            <a:ext cx="11488616" cy="2262158"/>
          </a:xfrm>
          <a:prstGeom prst="rect">
            <a:avLst/>
          </a:prstGeom>
          <a:noFill/>
          <a:ln>
            <a:noFill/>
          </a:ln>
        </p:spPr>
        <p:txBody>
          <a:bodyPr anchorCtr="0" anchor="t" bIns="45700" lIns="91425" spcFirstLastPara="1" rIns="91425" wrap="square" tIns="45700">
            <a:spAutoFit/>
          </a:bodyPr>
          <a:lstStyle/>
          <a:p>
            <a:pPr indent="0" lvl="0" marL="0" marR="0" rtl="0" algn="ctr">
              <a:lnSpc>
                <a:spcPct val="75000"/>
              </a:lnSpc>
              <a:spcBef>
                <a:spcPts val="0"/>
              </a:spcBef>
              <a:spcAft>
                <a:spcPts val="0"/>
              </a:spcAft>
              <a:buClr>
                <a:srgbClr val="000000"/>
              </a:buClr>
              <a:buSzPts val="2800"/>
              <a:buFont typeface="Arial"/>
              <a:buNone/>
            </a:pPr>
            <a:r>
              <a:rPr b="1" i="0" lang="en-US" sz="2800" u="none" cap="none" strike="noStrike">
                <a:solidFill>
                  <a:srgbClr val="426C7D"/>
                </a:solidFill>
                <a:latin typeface="Avenir"/>
                <a:ea typeface="Avenir"/>
                <a:cs typeface="Avenir"/>
                <a:sym typeface="Avenir"/>
              </a:rPr>
              <a:t>Language Experience Approach</a:t>
            </a:r>
            <a:endParaRPr b="0" i="0" sz="1400" u="none" cap="none" strike="noStrike">
              <a:solidFill>
                <a:srgbClr val="000000"/>
              </a:solidFill>
              <a:latin typeface="Arial"/>
              <a:ea typeface="Arial"/>
              <a:cs typeface="Arial"/>
              <a:sym typeface="Arial"/>
            </a:endParaRPr>
          </a:p>
          <a:p>
            <a:pPr indent="0" lvl="0" marL="0" marR="0" rtl="0" algn="ctr">
              <a:lnSpc>
                <a:spcPct val="75000"/>
              </a:lnSpc>
              <a:spcBef>
                <a:spcPts val="0"/>
              </a:spcBef>
              <a:spcAft>
                <a:spcPts val="0"/>
              </a:spcAft>
              <a:buClr>
                <a:srgbClr val="000000"/>
              </a:buClr>
              <a:buSzPts val="2800"/>
              <a:buFont typeface="Arial"/>
              <a:buNone/>
            </a:pPr>
            <a:r>
              <a:t/>
            </a:r>
            <a:endParaRPr b="1" i="0" sz="2800" u="none" cap="none" strike="noStrike">
              <a:solidFill>
                <a:srgbClr val="426C7D"/>
              </a:solidFill>
              <a:latin typeface="Avenir"/>
              <a:ea typeface="Avenir"/>
              <a:cs typeface="Avenir"/>
              <a:sym typeface="Avenir"/>
            </a:endParaRPr>
          </a:p>
          <a:p>
            <a:pPr indent="0" lvl="0" marL="0" marR="0" rtl="0" algn="ctr">
              <a:lnSpc>
                <a:spcPct val="75000"/>
              </a:lnSpc>
              <a:spcBef>
                <a:spcPts val="0"/>
              </a:spcBef>
              <a:spcAft>
                <a:spcPts val="0"/>
              </a:spcAft>
              <a:buClr>
                <a:srgbClr val="000000"/>
              </a:buClr>
              <a:buSzPts val="2800"/>
              <a:buFont typeface="Arial"/>
              <a:buNone/>
            </a:pPr>
            <a:r>
              <a:rPr b="1" i="0" lang="en-US" sz="2800" u="sng" cap="none" strike="noStrike">
                <a:solidFill>
                  <a:srgbClr val="426C7D"/>
                </a:solidFill>
                <a:latin typeface="Avenir"/>
                <a:ea typeface="Avenir"/>
                <a:cs typeface="Avenir"/>
                <a:sym typeface="Avenir"/>
                <a:hlinkClick r:id="rId3">
                  <a:extLst>
                    <a:ext uri="{A12FA001-AC4F-418D-AE19-62706E023703}">
                      <ahyp:hlinkClr val="tx"/>
                    </a:ext>
                  </a:extLst>
                </a:hlinkClick>
              </a:rPr>
              <a:t>Video</a:t>
            </a:r>
            <a:endParaRPr b="1" i="0" sz="2800" u="none" cap="none" strike="noStrike">
              <a:solidFill>
                <a:srgbClr val="426C7D"/>
              </a:solidFill>
              <a:latin typeface="Avenir"/>
              <a:ea typeface="Avenir"/>
              <a:cs typeface="Avenir"/>
              <a:sym typeface="Avenir"/>
            </a:endParaRPr>
          </a:p>
          <a:p>
            <a:pPr indent="0" lvl="0" marL="0" marR="0" rtl="0" algn="ctr">
              <a:lnSpc>
                <a:spcPct val="75000"/>
              </a:lnSpc>
              <a:spcBef>
                <a:spcPts val="0"/>
              </a:spcBef>
              <a:spcAft>
                <a:spcPts val="0"/>
              </a:spcAft>
              <a:buClr>
                <a:srgbClr val="000000"/>
              </a:buClr>
              <a:buSzPts val="2800"/>
              <a:buFont typeface="Arial"/>
              <a:buNone/>
            </a:pPr>
            <a:r>
              <a:t/>
            </a:r>
            <a:endParaRPr b="1" i="0" sz="2800" u="none" cap="none" strike="noStrike">
              <a:solidFill>
                <a:srgbClr val="426C7D"/>
              </a:solidFill>
              <a:latin typeface="Avenir"/>
              <a:ea typeface="Avenir"/>
              <a:cs typeface="Avenir"/>
              <a:sym typeface="Avenir"/>
            </a:endParaRPr>
          </a:p>
          <a:p>
            <a:pPr indent="0" lvl="0" marL="0" marR="0" rtl="0" algn="ctr">
              <a:lnSpc>
                <a:spcPct val="75000"/>
              </a:lnSpc>
              <a:spcBef>
                <a:spcPts val="0"/>
              </a:spcBef>
              <a:spcAft>
                <a:spcPts val="0"/>
              </a:spcAft>
              <a:buClr>
                <a:srgbClr val="000000"/>
              </a:buClr>
              <a:buSzPts val="2800"/>
              <a:buFont typeface="Arial"/>
              <a:buNone/>
            </a:pPr>
            <a:r>
              <a:t/>
            </a:r>
            <a:endParaRPr b="1" i="0" sz="2800" u="none" cap="none" strike="noStrike">
              <a:solidFill>
                <a:srgbClr val="426C7D"/>
              </a:solidFill>
              <a:latin typeface="Avenir"/>
              <a:ea typeface="Avenir"/>
              <a:cs typeface="Avenir"/>
              <a:sym typeface="Avenir"/>
            </a:endParaRPr>
          </a:p>
          <a:p>
            <a:pPr indent="0" lvl="0" marL="0" marR="0" rtl="0" algn="ctr">
              <a:lnSpc>
                <a:spcPct val="75000"/>
              </a:lnSpc>
              <a:spcBef>
                <a:spcPts val="0"/>
              </a:spcBef>
              <a:spcAft>
                <a:spcPts val="0"/>
              </a:spcAft>
              <a:buClr>
                <a:srgbClr val="000000"/>
              </a:buClr>
              <a:buSzPts val="2800"/>
              <a:buFont typeface="Arial"/>
              <a:buNone/>
            </a:pPr>
            <a:r>
              <a:t/>
            </a:r>
            <a:endParaRPr b="1" i="0" sz="2800" u="none" cap="none" strike="noStrike">
              <a:solidFill>
                <a:srgbClr val="426C7D"/>
              </a:solidFill>
              <a:latin typeface="Avenir"/>
              <a:ea typeface="Avenir"/>
              <a:cs typeface="Avenir"/>
              <a:sym typeface="Avenir"/>
            </a:endParaRPr>
          </a:p>
          <a:p>
            <a:pPr indent="-330200" lvl="0" marL="517525" marR="0" rtl="0" algn="l">
              <a:lnSpc>
                <a:spcPct val="75000"/>
              </a:lnSpc>
              <a:spcBef>
                <a:spcPts val="0"/>
              </a:spcBef>
              <a:spcAft>
                <a:spcPts val="0"/>
              </a:spcAft>
              <a:buClr>
                <a:schemeClr val="dk1"/>
              </a:buClr>
              <a:buSzPts val="2000"/>
              <a:buFont typeface="Arial"/>
              <a:buNone/>
            </a:pPr>
            <a:r>
              <a:t/>
            </a:r>
            <a:endParaRPr b="1" i="0" sz="2000" u="none" cap="none" strike="noStrike">
              <a:solidFill>
                <a:schemeClr val="dk1"/>
              </a:solidFill>
              <a:latin typeface="Calibri"/>
              <a:ea typeface="Calibri"/>
              <a:cs typeface="Calibri"/>
              <a:sym typeface="Calibri"/>
            </a:endParaRPr>
          </a:p>
        </p:txBody>
      </p:sp>
      <p:pic>
        <p:nvPicPr>
          <p:cNvPr id="436" name="Google Shape;436;p59"/>
          <p:cNvPicPr preferRelativeResize="0"/>
          <p:nvPr/>
        </p:nvPicPr>
        <p:blipFill rotWithShape="1">
          <a:blip r:embed="rId4">
            <a:alphaModFix/>
          </a:blip>
          <a:srcRect b="0" l="0" r="0" t="0"/>
          <a:stretch/>
        </p:blipFill>
        <p:spPr>
          <a:xfrm>
            <a:off x="4906658" y="2982920"/>
            <a:ext cx="2378683" cy="2378683"/>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PPP Method of Instruction</a:t>
            </a:r>
            <a:endParaRPr b="1"/>
          </a:p>
        </p:txBody>
      </p:sp>
      <p:sp>
        <p:nvSpPr>
          <p:cNvPr id="442" name="Google Shape;442;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75000"/>
              </a:lnSpc>
              <a:spcBef>
                <a:spcPts val="0"/>
              </a:spcBef>
              <a:spcAft>
                <a:spcPts val="0"/>
              </a:spcAft>
              <a:buClr>
                <a:srgbClr val="757070"/>
              </a:buClr>
              <a:buSzPts val="2800"/>
              <a:buNone/>
            </a:pPr>
            <a:r>
              <a:rPr b="1" lang="en-US" sz="2800" u="sng"/>
              <a:t>PPP Method: PRESENTATION (“I do”)</a:t>
            </a:r>
            <a:endParaRPr/>
          </a:p>
          <a:p>
            <a:pPr indent="-279400" lvl="0" marL="457200" rtl="0" algn="ctr">
              <a:lnSpc>
                <a:spcPct val="75000"/>
              </a:lnSpc>
              <a:spcBef>
                <a:spcPts val="600"/>
              </a:spcBef>
              <a:spcAft>
                <a:spcPts val="0"/>
              </a:spcAft>
              <a:buClr>
                <a:srgbClr val="757070"/>
              </a:buClr>
              <a:buSzPts val="2800"/>
              <a:buNone/>
            </a:pPr>
            <a:r>
              <a:t/>
            </a:r>
            <a:endParaRPr b="1" sz="2800" u="sng"/>
          </a:p>
          <a:p>
            <a:pPr indent="0" lvl="0" marL="0" rtl="0" algn="l">
              <a:lnSpc>
                <a:spcPct val="75000"/>
              </a:lnSpc>
              <a:spcBef>
                <a:spcPts val="50"/>
              </a:spcBef>
              <a:spcAft>
                <a:spcPts val="0"/>
              </a:spcAft>
              <a:buClr>
                <a:srgbClr val="757070"/>
              </a:buClr>
              <a:buSzPts val="2800"/>
              <a:buChar char="•"/>
            </a:pPr>
            <a:r>
              <a:rPr lang="en-US" sz="2800"/>
              <a:t>Hook: Introduces topic/skill</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Discussion question</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Picture</a:t>
            </a:r>
            <a:endParaRPr/>
          </a:p>
          <a:p>
            <a:pPr indent="0" lvl="1" marL="0" rtl="0" algn="l">
              <a:lnSpc>
                <a:spcPct val="75000"/>
              </a:lnSpc>
              <a:spcBef>
                <a:spcPts val="50"/>
              </a:spcBef>
              <a:spcAft>
                <a:spcPts val="0"/>
              </a:spcAft>
              <a:buClr>
                <a:srgbClr val="757070"/>
              </a:buClr>
              <a:buSzPts val="2000"/>
              <a:buNone/>
            </a:pPr>
            <a:r>
              <a:t/>
            </a:r>
            <a:endParaRPr b="1"/>
          </a:p>
          <a:p>
            <a:pPr indent="0" lvl="0" marL="0" rtl="0" algn="l">
              <a:lnSpc>
                <a:spcPct val="75000"/>
              </a:lnSpc>
              <a:spcBef>
                <a:spcPts val="50"/>
              </a:spcBef>
              <a:spcAft>
                <a:spcPts val="0"/>
              </a:spcAft>
              <a:buClr>
                <a:srgbClr val="757070"/>
              </a:buClr>
              <a:buSzPts val="2800"/>
              <a:buChar char="•"/>
            </a:pPr>
            <a:r>
              <a:rPr lang="en-US" sz="2800"/>
              <a:t>Presentation: Demonstrates topic/skill</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Teacher-Led</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Use 3 methods (picture, example, action)</a:t>
            </a:r>
            <a:endParaRPr/>
          </a:p>
          <a:p>
            <a:pPr indent="0" lvl="1" marL="0" rtl="0" algn="l">
              <a:lnSpc>
                <a:spcPct val="75000"/>
              </a:lnSpc>
              <a:spcBef>
                <a:spcPts val="50"/>
              </a:spcBef>
              <a:spcAft>
                <a:spcPts val="0"/>
              </a:spcAft>
              <a:buClr>
                <a:srgbClr val="757070"/>
              </a:buClr>
              <a:buSzPts val="2800"/>
              <a:buNone/>
            </a:pPr>
            <a:r>
              <a:t/>
            </a:r>
            <a:endParaRPr sz="2800">
              <a:solidFill>
                <a:srgbClr val="426C7D"/>
              </a:solidFill>
            </a:endParaRPr>
          </a:p>
          <a:p>
            <a:pPr indent="0" lvl="0" marL="0" rtl="0" algn="l">
              <a:lnSpc>
                <a:spcPct val="75000"/>
              </a:lnSpc>
              <a:spcBef>
                <a:spcPts val="50"/>
              </a:spcBef>
              <a:spcAft>
                <a:spcPts val="0"/>
              </a:spcAft>
              <a:buClr>
                <a:srgbClr val="757070"/>
              </a:buClr>
              <a:buSzPts val="2800"/>
              <a:buChar char="•"/>
            </a:pPr>
            <a:r>
              <a:rPr lang="en-US" sz="2800"/>
              <a:t>CCQ: Concept Checking Question</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Targeted Yes or No question that assesses students’ basic understanding</a:t>
            </a:r>
            <a:endParaRPr/>
          </a:p>
        </p:txBody>
      </p:sp>
      <p:pic>
        <p:nvPicPr>
          <p:cNvPr id="443" name="Google Shape;443;p48"/>
          <p:cNvPicPr preferRelativeResize="0"/>
          <p:nvPr/>
        </p:nvPicPr>
        <p:blipFill rotWithShape="1">
          <a:blip r:embed="rId3">
            <a:alphaModFix/>
          </a:blip>
          <a:srcRect b="0" l="0" r="0" t="0"/>
          <a:stretch/>
        </p:blipFill>
        <p:spPr>
          <a:xfrm>
            <a:off x="9664577" y="2612781"/>
            <a:ext cx="1202715" cy="1266016"/>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PPP Method of Instruction</a:t>
            </a:r>
            <a:endParaRPr b="1"/>
          </a:p>
        </p:txBody>
      </p:sp>
      <p:sp>
        <p:nvSpPr>
          <p:cNvPr id="449" name="Google Shape;449;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75000"/>
              </a:lnSpc>
              <a:spcBef>
                <a:spcPts val="0"/>
              </a:spcBef>
              <a:spcAft>
                <a:spcPts val="0"/>
              </a:spcAft>
              <a:buClr>
                <a:srgbClr val="757070"/>
              </a:buClr>
              <a:buSzPts val="2800"/>
              <a:buNone/>
            </a:pPr>
            <a:r>
              <a:rPr b="1" lang="en-US" sz="2800" u="sng"/>
              <a:t>PPP Method: PRACTICE (“We do”)</a:t>
            </a:r>
            <a:endParaRPr/>
          </a:p>
          <a:p>
            <a:pPr indent="-279400" lvl="0" marL="457200" rtl="0" algn="ctr">
              <a:lnSpc>
                <a:spcPct val="75000"/>
              </a:lnSpc>
              <a:spcBef>
                <a:spcPts val="600"/>
              </a:spcBef>
              <a:spcAft>
                <a:spcPts val="0"/>
              </a:spcAft>
              <a:buClr>
                <a:srgbClr val="757070"/>
              </a:buClr>
              <a:buSzPts val="2800"/>
              <a:buNone/>
            </a:pPr>
            <a:r>
              <a:t/>
            </a:r>
            <a:endParaRPr b="1" sz="2800" u="sng"/>
          </a:p>
          <a:p>
            <a:pPr indent="0" lvl="0" marL="0" rtl="0" algn="l">
              <a:lnSpc>
                <a:spcPct val="75000"/>
              </a:lnSpc>
              <a:spcBef>
                <a:spcPts val="50"/>
              </a:spcBef>
              <a:spcAft>
                <a:spcPts val="0"/>
              </a:spcAft>
              <a:buClr>
                <a:srgbClr val="757070"/>
              </a:buClr>
              <a:buSzPts val="2800"/>
              <a:buChar char="•"/>
            </a:pPr>
            <a:r>
              <a:rPr lang="en-US" sz="2800"/>
              <a:t>Guided practice</a:t>
            </a:r>
            <a:endParaRPr sz="2800"/>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Teacher - Student</a:t>
            </a:r>
            <a:endParaRPr sz="2600">
              <a:solidFill>
                <a:srgbClr val="426C7D"/>
              </a:solidFill>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Provide correction</a:t>
            </a:r>
            <a:endParaRPr sz="2600">
              <a:solidFill>
                <a:srgbClr val="426C7D"/>
              </a:solidFill>
            </a:endParaRPr>
          </a:p>
          <a:p>
            <a:pPr indent="0" lvl="1" marL="0" rtl="0" algn="l">
              <a:lnSpc>
                <a:spcPct val="75000"/>
              </a:lnSpc>
              <a:spcBef>
                <a:spcPts val="50"/>
              </a:spcBef>
              <a:spcAft>
                <a:spcPts val="0"/>
              </a:spcAft>
              <a:buClr>
                <a:srgbClr val="757070"/>
              </a:buClr>
              <a:buSzPts val="2000"/>
              <a:buNone/>
            </a:pPr>
            <a:r>
              <a:t/>
            </a:r>
            <a:endParaRPr b="1"/>
          </a:p>
          <a:p>
            <a:pPr indent="-279400" lvl="1" marL="457200" rtl="0" algn="l">
              <a:lnSpc>
                <a:spcPct val="75000"/>
              </a:lnSpc>
              <a:spcBef>
                <a:spcPts val="50"/>
              </a:spcBef>
              <a:spcAft>
                <a:spcPts val="0"/>
              </a:spcAft>
              <a:buClr>
                <a:srgbClr val="757070"/>
              </a:buClr>
              <a:buSzPts val="2800"/>
              <a:buNone/>
            </a:pPr>
            <a:r>
              <a:t/>
            </a:r>
            <a:endParaRPr sz="2800"/>
          </a:p>
          <a:p>
            <a:pPr indent="-457200" lvl="1" marL="457200" rtl="0" algn="l">
              <a:lnSpc>
                <a:spcPct val="75000"/>
              </a:lnSpc>
              <a:spcBef>
                <a:spcPts val="50"/>
              </a:spcBef>
              <a:spcAft>
                <a:spcPts val="0"/>
              </a:spcAft>
              <a:buClr>
                <a:srgbClr val="757070"/>
              </a:buClr>
              <a:buSzPts val="2800"/>
              <a:buChar char="•"/>
            </a:pPr>
            <a:r>
              <a:rPr lang="en-US" sz="2800"/>
              <a:t>Activities</a:t>
            </a:r>
            <a:endParaRPr sz="2800"/>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Find the Mistake</a:t>
            </a:r>
            <a:endParaRPr/>
          </a:p>
          <a:p>
            <a:pPr indent="-457200" lvl="3" marL="857250" rtl="0" algn="l">
              <a:lnSpc>
                <a:spcPct val="75000"/>
              </a:lnSpc>
              <a:spcBef>
                <a:spcPts val="50"/>
              </a:spcBef>
              <a:spcAft>
                <a:spcPts val="0"/>
              </a:spcAft>
              <a:buClr>
                <a:srgbClr val="426C7D"/>
              </a:buClr>
              <a:buSzPts val="2600"/>
              <a:buChar char="•"/>
            </a:pPr>
            <a:r>
              <a:rPr lang="en-US" sz="2600">
                <a:solidFill>
                  <a:srgbClr val="426C7D"/>
                </a:solidFill>
              </a:rPr>
              <a:t>Worksheet</a:t>
            </a:r>
            <a:endParaRPr/>
          </a:p>
        </p:txBody>
      </p:sp>
      <p:pic>
        <p:nvPicPr>
          <p:cNvPr id="450" name="Google Shape;450;p49"/>
          <p:cNvPicPr preferRelativeResize="0"/>
          <p:nvPr/>
        </p:nvPicPr>
        <p:blipFill rotWithShape="1">
          <a:blip r:embed="rId3">
            <a:alphaModFix/>
          </a:blip>
          <a:srcRect b="0" l="0" r="0" t="0"/>
          <a:stretch/>
        </p:blipFill>
        <p:spPr>
          <a:xfrm>
            <a:off x="8234619" y="2423999"/>
            <a:ext cx="3001950" cy="1577295"/>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Our Students</a:t>
            </a:r>
            <a:br>
              <a:rPr b="1" lang="en-US"/>
            </a:br>
            <a:r>
              <a:rPr b="1" lang="en-US"/>
              <a:t>Where Do LANEFL Students Come From?</a:t>
            </a:r>
            <a:endParaRPr b="1"/>
          </a:p>
        </p:txBody>
      </p:sp>
      <p:graphicFrame>
        <p:nvGraphicFramePr>
          <p:cNvPr id="105" name="Google Shape;105;p16"/>
          <p:cNvGraphicFramePr/>
          <p:nvPr/>
        </p:nvGraphicFramePr>
        <p:xfrm>
          <a:off x="838200" y="1750696"/>
          <a:ext cx="3000000" cy="3000000"/>
        </p:xfrm>
        <a:graphic>
          <a:graphicData uri="http://schemas.openxmlformats.org/drawingml/2006/table">
            <a:tbl>
              <a:tblPr bandRow="1" firstRow="1">
                <a:noFill/>
                <a:tableStyleId>{78137C3F-1BA1-43E9-9090-9CF167E4BA96}</a:tableStyleId>
              </a:tblPr>
              <a:tblGrid>
                <a:gridCol w="5173975"/>
                <a:gridCol w="5173975"/>
              </a:tblGrid>
              <a:tr h="3483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426C7D"/>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426C7D"/>
                    </a:solidFill>
                  </a:tcPr>
                </a:tc>
              </a:tr>
              <a:tr h="3570275">
                <a:tc>
                  <a:txBody>
                    <a:bodyPr/>
                    <a:lstStyle/>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Florida State College at Jacksonville</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Walk-Ins</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Internet Searches</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Promotional Fliers </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Word of Mouth (family, friends, current students)</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Jacksonville Public Library’s Center for Adult Learning</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Clara White Mission</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Department of Children and Families (DCF)</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IM Sulzbacher Center</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757070"/>
                        </a:solidFill>
                        <a:latin typeface="Avenir"/>
                        <a:ea typeface="Avenir"/>
                        <a:cs typeface="Avenir"/>
                        <a:sym typeface="Avenir"/>
                      </a:endParaRPr>
                    </a:p>
                  </a:txBody>
                  <a:tcPr marT="45725" marB="45725" marR="91450" marL="91450">
                    <a:solidFill>
                      <a:srgbClr val="C6E1E7"/>
                    </a:solidFill>
                  </a:tcPr>
                </a:tc>
                <a:tc>
                  <a:txBody>
                    <a:bodyPr/>
                    <a:lstStyle/>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Mental Health Resource Center</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Quality of Life Center</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Career Source</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Family Support Services (FSS)</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Jacksonville Re-Entry Center (JREC)</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Operation New Hope</a:t>
                      </a:r>
                      <a:endParaRPr sz="1400" u="none" cap="none" strike="noStrike"/>
                    </a:p>
                    <a:p>
                      <a:pPr indent="-285750" lvl="0" marL="285750" marR="0" rtl="0" algn="l">
                        <a:lnSpc>
                          <a:spcPct val="100000"/>
                        </a:lnSpc>
                        <a:spcBef>
                          <a:spcPts val="0"/>
                        </a:spcBef>
                        <a:spcAft>
                          <a:spcPts val="0"/>
                        </a:spcAft>
                        <a:buClr>
                          <a:srgbClr val="757070"/>
                        </a:buClr>
                        <a:buSzPts val="2000"/>
                        <a:buFont typeface="Arial"/>
                        <a:buChar char="•"/>
                      </a:pPr>
                      <a:r>
                        <a:rPr b="1" i="0" lang="en-US" sz="2000" u="none" cap="none" strike="noStrike">
                          <a:solidFill>
                            <a:srgbClr val="757070"/>
                          </a:solidFill>
                          <a:latin typeface="Avenir"/>
                          <a:ea typeface="Avenir"/>
                          <a:cs typeface="Avenir"/>
                          <a:sym typeface="Avenir"/>
                        </a:rPr>
                        <a:t>Other Community-Based Organizations in Jacksonville</a:t>
                      </a:r>
                      <a:endParaRPr b="1" i="0" sz="2000" u="none" cap="none" strike="noStrike">
                        <a:solidFill>
                          <a:srgbClr val="757070"/>
                        </a:solidFill>
                        <a:latin typeface="Avenir"/>
                        <a:ea typeface="Avenir"/>
                        <a:cs typeface="Avenir"/>
                        <a:sym typeface="Avenir"/>
                      </a:endParaRPr>
                    </a:p>
                    <a:p>
                      <a:pPr indent="-285750" lvl="0" marL="285750" marR="0" rtl="0" algn="l">
                        <a:lnSpc>
                          <a:spcPct val="100000"/>
                        </a:lnSpc>
                        <a:spcBef>
                          <a:spcPts val="0"/>
                        </a:spcBef>
                        <a:spcAft>
                          <a:spcPts val="0"/>
                        </a:spcAft>
                        <a:buClr>
                          <a:srgbClr val="757070"/>
                        </a:buClr>
                        <a:buSzPts val="2000"/>
                        <a:buFont typeface="Avenir"/>
                        <a:buChar char="•"/>
                      </a:pPr>
                      <a:r>
                        <a:rPr b="1" lang="en-US" sz="2000" u="none" cap="none" strike="noStrike">
                          <a:solidFill>
                            <a:srgbClr val="757070"/>
                          </a:solidFill>
                          <a:latin typeface="Avenir"/>
                          <a:ea typeface="Avenir"/>
                          <a:cs typeface="Avenir"/>
                          <a:sym typeface="Avenir"/>
                        </a:rPr>
                        <a:t>Pace Center for Girls</a:t>
                      </a:r>
                      <a:endParaRPr b="1" sz="2000" u="none" cap="none" strike="noStrike">
                        <a:solidFill>
                          <a:srgbClr val="757070"/>
                        </a:solidFill>
                        <a:latin typeface="Avenir"/>
                        <a:ea typeface="Avenir"/>
                        <a:cs typeface="Avenir"/>
                        <a:sym typeface="Avenir"/>
                      </a:endParaRPr>
                    </a:p>
                    <a:p>
                      <a:pPr indent="-285750" lvl="0" marL="285750" marR="0" rtl="0" algn="l">
                        <a:lnSpc>
                          <a:spcPct val="100000"/>
                        </a:lnSpc>
                        <a:spcBef>
                          <a:spcPts val="0"/>
                        </a:spcBef>
                        <a:spcAft>
                          <a:spcPts val="0"/>
                        </a:spcAft>
                        <a:buClr>
                          <a:srgbClr val="757070"/>
                        </a:buClr>
                        <a:buSzPts val="2000"/>
                        <a:buFont typeface="Avenir"/>
                        <a:buChar char="•"/>
                      </a:pPr>
                      <a:r>
                        <a:rPr b="1" lang="en-US" sz="2000" u="none" cap="none" strike="noStrike">
                          <a:solidFill>
                            <a:srgbClr val="757070"/>
                          </a:solidFill>
                          <a:latin typeface="Avenir"/>
                          <a:ea typeface="Avenir"/>
                          <a:cs typeface="Avenir"/>
                          <a:sym typeface="Avenir"/>
                        </a:rPr>
                        <a:t>The Waves at Jacksonville Beach</a:t>
                      </a:r>
                      <a:endParaRPr b="1" sz="2000" u="none" cap="none" strike="noStrike">
                        <a:solidFill>
                          <a:srgbClr val="757070"/>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757070"/>
                        </a:solidFill>
                        <a:latin typeface="Avenir"/>
                        <a:ea typeface="Avenir"/>
                        <a:cs typeface="Avenir"/>
                        <a:sym typeface="Avenir"/>
                      </a:endParaRPr>
                    </a:p>
                  </a:txBody>
                  <a:tcPr marT="45725" marB="45725" marR="91450" marL="91450">
                    <a:solidFill>
                      <a:srgbClr val="C6E1E7"/>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PPP Method of Instruction</a:t>
            </a:r>
            <a:endParaRPr b="1"/>
          </a:p>
        </p:txBody>
      </p:sp>
      <p:sp>
        <p:nvSpPr>
          <p:cNvPr id="456" name="Google Shape;456;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75000"/>
              </a:lnSpc>
              <a:spcBef>
                <a:spcPts val="0"/>
              </a:spcBef>
              <a:spcAft>
                <a:spcPts val="0"/>
              </a:spcAft>
              <a:buClr>
                <a:srgbClr val="757070"/>
              </a:buClr>
              <a:buSzPts val="2800"/>
              <a:buNone/>
            </a:pPr>
            <a:r>
              <a:rPr b="1" lang="en-US" sz="2800" u="sng"/>
              <a:t>PPP Method: PRODUCTION (“You do”)</a:t>
            </a:r>
            <a:endParaRPr/>
          </a:p>
          <a:p>
            <a:pPr indent="-279400" lvl="0" marL="457200" rtl="0" algn="ctr">
              <a:lnSpc>
                <a:spcPct val="75000"/>
              </a:lnSpc>
              <a:spcBef>
                <a:spcPts val="600"/>
              </a:spcBef>
              <a:spcAft>
                <a:spcPts val="0"/>
              </a:spcAft>
              <a:buClr>
                <a:srgbClr val="757070"/>
              </a:buClr>
              <a:buSzPts val="2800"/>
              <a:buNone/>
            </a:pPr>
            <a:r>
              <a:t/>
            </a:r>
            <a:endParaRPr b="1" sz="2800" u="sng"/>
          </a:p>
          <a:p>
            <a:pPr indent="-457200" lvl="0" marL="517525" rtl="0" algn="l">
              <a:lnSpc>
                <a:spcPct val="150000"/>
              </a:lnSpc>
              <a:spcBef>
                <a:spcPts val="600"/>
              </a:spcBef>
              <a:spcAft>
                <a:spcPts val="0"/>
              </a:spcAft>
              <a:buClr>
                <a:srgbClr val="757070"/>
              </a:buClr>
              <a:buSzPts val="2800"/>
              <a:buChar char="•"/>
            </a:pPr>
            <a:r>
              <a:rPr lang="en-US" sz="2800"/>
              <a:t>Student demonstrates skill successfully</a:t>
            </a:r>
            <a:endParaRPr/>
          </a:p>
          <a:p>
            <a:pPr indent="-457200" lvl="1" marL="1200150" rtl="0" algn="l">
              <a:lnSpc>
                <a:spcPct val="90000"/>
              </a:lnSpc>
              <a:spcBef>
                <a:spcPts val="500"/>
              </a:spcBef>
              <a:spcAft>
                <a:spcPts val="0"/>
              </a:spcAft>
              <a:buClr>
                <a:srgbClr val="426C7D"/>
              </a:buClr>
              <a:buSzPts val="2800"/>
              <a:buChar char="•"/>
            </a:pPr>
            <a:r>
              <a:rPr lang="en-US" sz="2800">
                <a:solidFill>
                  <a:srgbClr val="426C7D"/>
                </a:solidFill>
              </a:rPr>
              <a:t>Student-Student</a:t>
            </a:r>
            <a:endParaRPr/>
          </a:p>
          <a:p>
            <a:pPr indent="-457200" lvl="1" marL="1200150" rtl="0" algn="l">
              <a:lnSpc>
                <a:spcPct val="90000"/>
              </a:lnSpc>
              <a:spcBef>
                <a:spcPts val="500"/>
              </a:spcBef>
              <a:spcAft>
                <a:spcPts val="0"/>
              </a:spcAft>
              <a:buClr>
                <a:srgbClr val="426C7D"/>
              </a:buClr>
              <a:buSzPts val="2800"/>
              <a:buChar char="•"/>
            </a:pPr>
            <a:r>
              <a:rPr lang="en-US" sz="2800">
                <a:solidFill>
                  <a:srgbClr val="426C7D"/>
                </a:solidFill>
              </a:rPr>
              <a:t>Observe and monito</a:t>
            </a:r>
            <a:r>
              <a:rPr lang="en-US" sz="2800">
                <a:solidFill>
                  <a:srgbClr val="1F3864"/>
                </a:solidFill>
              </a:rPr>
              <a:t>r</a:t>
            </a:r>
            <a:endParaRPr/>
          </a:p>
          <a:p>
            <a:pPr indent="-457200" lvl="0" marL="517525" rtl="0" algn="l">
              <a:lnSpc>
                <a:spcPct val="150000"/>
              </a:lnSpc>
              <a:spcBef>
                <a:spcPts val="600"/>
              </a:spcBef>
              <a:spcAft>
                <a:spcPts val="0"/>
              </a:spcAft>
              <a:buClr>
                <a:srgbClr val="757070"/>
              </a:buClr>
              <a:buSzPts val="2800"/>
              <a:buChar char="•"/>
            </a:pPr>
            <a:r>
              <a:rPr lang="en-US" sz="2800"/>
              <a:t>Activities</a:t>
            </a:r>
            <a:endParaRPr sz="2800"/>
          </a:p>
          <a:p>
            <a:pPr indent="-457200" lvl="1" marL="1200150" rtl="0" algn="l">
              <a:lnSpc>
                <a:spcPct val="90000"/>
              </a:lnSpc>
              <a:spcBef>
                <a:spcPts val="500"/>
              </a:spcBef>
              <a:spcAft>
                <a:spcPts val="0"/>
              </a:spcAft>
              <a:buClr>
                <a:srgbClr val="426C7D"/>
              </a:buClr>
              <a:buSzPts val="2800"/>
              <a:buChar char="•"/>
            </a:pPr>
            <a:r>
              <a:rPr lang="en-US" sz="2800">
                <a:solidFill>
                  <a:srgbClr val="426C7D"/>
                </a:solidFill>
              </a:rPr>
              <a:t>Real life context/scenario</a:t>
            </a:r>
            <a:endParaRPr/>
          </a:p>
          <a:p>
            <a:pPr indent="-457200" lvl="1" marL="1200150" rtl="0" algn="l">
              <a:lnSpc>
                <a:spcPct val="90000"/>
              </a:lnSpc>
              <a:spcBef>
                <a:spcPts val="500"/>
              </a:spcBef>
              <a:spcAft>
                <a:spcPts val="0"/>
              </a:spcAft>
              <a:buClr>
                <a:srgbClr val="426C7D"/>
              </a:buClr>
              <a:buSzPts val="2800"/>
              <a:buChar char="•"/>
            </a:pPr>
            <a:r>
              <a:rPr lang="en-US" sz="2800">
                <a:solidFill>
                  <a:srgbClr val="426C7D"/>
                </a:solidFill>
              </a:rPr>
              <a:t>Independent activity</a:t>
            </a:r>
            <a:endParaRPr/>
          </a:p>
          <a:p>
            <a:pPr indent="-292100" lvl="0" marL="457200" rtl="0" algn="ctr">
              <a:lnSpc>
                <a:spcPct val="75000"/>
              </a:lnSpc>
              <a:spcBef>
                <a:spcPts val="600"/>
              </a:spcBef>
              <a:spcAft>
                <a:spcPts val="0"/>
              </a:spcAft>
              <a:buClr>
                <a:srgbClr val="757070"/>
              </a:buClr>
              <a:buSzPts val="2600"/>
              <a:buNone/>
            </a:pPr>
            <a:r>
              <a:t/>
            </a:r>
            <a:endParaRPr sz="2600">
              <a:solidFill>
                <a:srgbClr val="426C7D"/>
              </a:solidFill>
            </a:endParaRPr>
          </a:p>
        </p:txBody>
      </p:sp>
      <p:pic>
        <p:nvPicPr>
          <p:cNvPr id="457" name="Google Shape;457;p50"/>
          <p:cNvPicPr preferRelativeResize="0"/>
          <p:nvPr/>
        </p:nvPicPr>
        <p:blipFill rotWithShape="1">
          <a:blip r:embed="rId3">
            <a:alphaModFix/>
          </a:blip>
          <a:srcRect b="0" l="0" r="0" t="0"/>
          <a:stretch/>
        </p:blipFill>
        <p:spPr>
          <a:xfrm>
            <a:off x="8763000" y="2585239"/>
            <a:ext cx="2438400" cy="1553007"/>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200"/>
              <a:buFont typeface="Avenir"/>
              <a:buNone/>
            </a:pPr>
            <a:r>
              <a:rPr b="1" lang="en-US"/>
              <a:t>Working with Students</a:t>
            </a:r>
            <a:br>
              <a:rPr b="1" lang="en-US"/>
            </a:br>
            <a:r>
              <a:rPr b="1" lang="en-US"/>
              <a:t>PPP Method Tutorial Videos</a:t>
            </a:r>
            <a:endParaRPr b="1"/>
          </a:p>
        </p:txBody>
      </p:sp>
      <p:sp>
        <p:nvSpPr>
          <p:cNvPr id="463" name="Google Shape;463;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10000"/>
          </a:bodyPr>
          <a:lstStyle/>
          <a:p>
            <a:pPr indent="0" lvl="0" marL="0" rtl="0" algn="ctr">
              <a:lnSpc>
                <a:spcPct val="150000"/>
              </a:lnSpc>
              <a:spcBef>
                <a:spcPts val="0"/>
              </a:spcBef>
              <a:spcAft>
                <a:spcPts val="0"/>
              </a:spcAft>
              <a:buClr>
                <a:srgbClr val="757070"/>
              </a:buClr>
              <a:buSzPct val="100000"/>
              <a:buNone/>
            </a:pPr>
            <a:r>
              <a:t/>
            </a:r>
            <a:endParaRPr sz="2800"/>
          </a:p>
          <a:p>
            <a:pPr indent="-260350" lvl="0" marL="457200" rtl="0" algn="ctr">
              <a:lnSpc>
                <a:spcPct val="75000"/>
              </a:lnSpc>
              <a:spcBef>
                <a:spcPts val="600"/>
              </a:spcBef>
              <a:spcAft>
                <a:spcPts val="0"/>
              </a:spcAft>
              <a:buClr>
                <a:srgbClr val="757070"/>
              </a:buClr>
              <a:buSzPct val="100000"/>
              <a:buNone/>
            </a:pPr>
            <a:r>
              <a:t/>
            </a:r>
            <a:endParaRPr sz="4000"/>
          </a:p>
          <a:p>
            <a:pPr indent="-419100" lvl="0" marL="517525" rtl="0" algn="l">
              <a:lnSpc>
                <a:spcPct val="75000"/>
              </a:lnSpc>
              <a:spcBef>
                <a:spcPts val="600"/>
              </a:spcBef>
              <a:spcAft>
                <a:spcPts val="0"/>
              </a:spcAft>
              <a:buClr>
                <a:srgbClr val="757070"/>
              </a:buClr>
              <a:buSzPct val="100000"/>
              <a:buChar char="•"/>
            </a:pPr>
            <a:r>
              <a:rPr lang="en-US" sz="4000"/>
              <a:t>“I do”</a:t>
            </a:r>
            <a:endParaRPr/>
          </a:p>
          <a:p>
            <a:pPr indent="-430530" lvl="0" marL="457200" rtl="0" algn="l">
              <a:lnSpc>
                <a:spcPct val="75000"/>
              </a:lnSpc>
              <a:spcBef>
                <a:spcPts val="600"/>
              </a:spcBef>
              <a:spcAft>
                <a:spcPts val="0"/>
              </a:spcAft>
              <a:buClr>
                <a:srgbClr val="757070"/>
              </a:buClr>
              <a:buSzPct val="100000"/>
              <a:buChar char="•"/>
            </a:pPr>
            <a:r>
              <a:rPr lang="en-US" sz="2800" u="sng">
                <a:solidFill>
                  <a:schemeClr val="hlink"/>
                </a:solidFill>
                <a:hlinkClick r:id="rId3"/>
              </a:rPr>
              <a:t>https://www.youtube.com/watch?v=HJJL7hQDM8I</a:t>
            </a:r>
            <a:endParaRPr sz="2800"/>
          </a:p>
          <a:p>
            <a:pPr indent="-260350" lvl="0" marL="517525" rtl="0" algn="l">
              <a:lnSpc>
                <a:spcPct val="75000"/>
              </a:lnSpc>
              <a:spcBef>
                <a:spcPts val="600"/>
              </a:spcBef>
              <a:spcAft>
                <a:spcPts val="0"/>
              </a:spcAft>
              <a:buClr>
                <a:srgbClr val="757070"/>
              </a:buClr>
              <a:buSzPct val="100000"/>
              <a:buNone/>
            </a:pPr>
            <a:r>
              <a:t/>
            </a:r>
            <a:endParaRPr sz="4000"/>
          </a:p>
          <a:p>
            <a:pPr indent="-419100" lvl="0" marL="517525" rtl="0" algn="l">
              <a:lnSpc>
                <a:spcPct val="75000"/>
              </a:lnSpc>
              <a:spcBef>
                <a:spcPts val="600"/>
              </a:spcBef>
              <a:spcAft>
                <a:spcPts val="0"/>
              </a:spcAft>
              <a:buClr>
                <a:srgbClr val="757070"/>
              </a:buClr>
              <a:buSzPct val="100000"/>
              <a:buChar char="•"/>
            </a:pPr>
            <a:r>
              <a:rPr lang="en-US" sz="4000"/>
              <a:t>“We do”</a:t>
            </a:r>
            <a:endParaRPr/>
          </a:p>
          <a:p>
            <a:pPr indent="-430530" lvl="0" marL="457200" marR="0" rtl="0" algn="l">
              <a:lnSpc>
                <a:spcPct val="150000"/>
              </a:lnSpc>
              <a:spcBef>
                <a:spcPts val="600"/>
              </a:spcBef>
              <a:spcAft>
                <a:spcPts val="0"/>
              </a:spcAft>
              <a:buClr>
                <a:srgbClr val="757070"/>
              </a:buClr>
              <a:buSzPct val="100000"/>
              <a:buFont typeface="Arial"/>
              <a:buChar char="•"/>
            </a:pPr>
            <a:r>
              <a:rPr lang="en-US" sz="2800"/>
              <a:t> </a:t>
            </a:r>
            <a:r>
              <a:rPr lang="en-US" sz="2800" u="sng">
                <a:solidFill>
                  <a:schemeClr val="hlink"/>
                </a:solidFill>
                <a:hlinkClick r:id="rId4"/>
              </a:rPr>
              <a:t>https://www.youtube.com/watch?v=yAtw9cTWPeQ</a:t>
            </a:r>
            <a:endParaRPr sz="2800"/>
          </a:p>
          <a:p>
            <a:pPr indent="-260350" lvl="0" marL="517525" rtl="0" algn="l">
              <a:lnSpc>
                <a:spcPct val="75000"/>
              </a:lnSpc>
              <a:spcBef>
                <a:spcPts val="600"/>
              </a:spcBef>
              <a:spcAft>
                <a:spcPts val="0"/>
              </a:spcAft>
              <a:buClr>
                <a:srgbClr val="757070"/>
              </a:buClr>
              <a:buSzPct val="100000"/>
              <a:buNone/>
            </a:pPr>
            <a:r>
              <a:t/>
            </a:r>
            <a:endParaRPr sz="4000"/>
          </a:p>
          <a:p>
            <a:pPr indent="-419100" lvl="0" marL="517525" rtl="0" algn="l">
              <a:lnSpc>
                <a:spcPct val="75000"/>
              </a:lnSpc>
              <a:spcBef>
                <a:spcPts val="600"/>
              </a:spcBef>
              <a:spcAft>
                <a:spcPts val="0"/>
              </a:spcAft>
              <a:buClr>
                <a:srgbClr val="757070"/>
              </a:buClr>
              <a:buSzPct val="100000"/>
              <a:buChar char="•"/>
            </a:pPr>
            <a:r>
              <a:rPr lang="en-US" sz="4000"/>
              <a:t>“You do”</a:t>
            </a:r>
            <a:endParaRPr/>
          </a:p>
          <a:p>
            <a:pPr indent="-430530" lvl="0" marL="457200" marR="0" rtl="0" algn="l">
              <a:lnSpc>
                <a:spcPct val="150000"/>
              </a:lnSpc>
              <a:spcBef>
                <a:spcPts val="600"/>
              </a:spcBef>
              <a:spcAft>
                <a:spcPts val="0"/>
              </a:spcAft>
              <a:buClr>
                <a:srgbClr val="757070"/>
              </a:buClr>
              <a:buSzPct val="100000"/>
              <a:buFont typeface="Arial"/>
              <a:buChar char="•"/>
            </a:pPr>
            <a:r>
              <a:rPr lang="en-US" sz="2800"/>
              <a:t> </a:t>
            </a:r>
            <a:r>
              <a:rPr lang="en-US" sz="2800" u="sng">
                <a:solidFill>
                  <a:schemeClr val="hlink"/>
                </a:solidFill>
                <a:hlinkClick r:id="rId5"/>
              </a:rPr>
              <a:t>https://www.youtube.com/watch?v=L44FNswJ_cc</a:t>
            </a:r>
            <a:endParaRPr sz="2800"/>
          </a:p>
          <a:p>
            <a:pPr indent="0" lvl="0" marL="0" rtl="0" algn="ctr">
              <a:lnSpc>
                <a:spcPct val="150000"/>
              </a:lnSpc>
              <a:spcBef>
                <a:spcPts val="600"/>
              </a:spcBef>
              <a:spcAft>
                <a:spcPts val="0"/>
              </a:spcAft>
              <a:buClr>
                <a:srgbClr val="757070"/>
              </a:buClr>
              <a:buSzPct val="100000"/>
              <a:buNone/>
            </a:pPr>
            <a:r>
              <a:t/>
            </a:r>
            <a:endParaRPr sz="2800"/>
          </a:p>
          <a:p>
            <a:pPr indent="0" lvl="0" marL="0" rtl="0" algn="ctr">
              <a:lnSpc>
                <a:spcPct val="150000"/>
              </a:lnSpc>
              <a:spcBef>
                <a:spcPts val="600"/>
              </a:spcBef>
              <a:spcAft>
                <a:spcPts val="0"/>
              </a:spcAft>
              <a:buClr>
                <a:srgbClr val="757070"/>
              </a:buClr>
              <a:buSzPct val="100000"/>
              <a:buNone/>
            </a:pPr>
            <a:r>
              <a:t/>
            </a:r>
            <a:endParaRPr b="1" i="1" sz="2800"/>
          </a:p>
        </p:txBody>
      </p:sp>
      <p:pic>
        <p:nvPicPr>
          <p:cNvPr id="464" name="Google Shape;464;p47"/>
          <p:cNvPicPr preferRelativeResize="0"/>
          <p:nvPr/>
        </p:nvPicPr>
        <p:blipFill rotWithShape="1">
          <a:blip r:embed="rId6">
            <a:alphaModFix/>
          </a:blip>
          <a:srcRect b="0" l="0" r="0" t="0"/>
          <a:stretch/>
        </p:blipFill>
        <p:spPr>
          <a:xfrm>
            <a:off x="8760802" y="2018201"/>
            <a:ext cx="2739536" cy="1369768"/>
          </a:xfrm>
          <a:prstGeom prst="rect">
            <a:avLst/>
          </a:prstGeom>
          <a:noFill/>
          <a:ln cap="flat" cmpd="sng" w="9525">
            <a:solidFill>
              <a:srgbClr val="426C7D"/>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7"/>
          <p:cNvSpPr txBox="1"/>
          <p:nvPr>
            <p:ph type="title"/>
          </p:nvPr>
        </p:nvSpPr>
        <p:spPr>
          <a:xfrm>
            <a:off x="744150" y="298824"/>
            <a:ext cx="10515600" cy="123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br>
              <a:rPr b="1" lang="en-US"/>
            </a:br>
            <a:r>
              <a:rPr b="1" lang="en-US"/>
              <a:t>Tutoring with LANEF:</a:t>
            </a:r>
            <a:br>
              <a:rPr b="1" lang="en-US"/>
            </a:br>
            <a:r>
              <a:rPr b="1" lang="en-US"/>
              <a:t>Events</a:t>
            </a:r>
            <a:br>
              <a:rPr b="1" lang="en-US"/>
            </a:br>
            <a:endParaRPr b="1"/>
          </a:p>
        </p:txBody>
      </p:sp>
      <p:sp>
        <p:nvSpPr>
          <p:cNvPr id="471" name="Google Shape;471;p87"/>
          <p:cNvSpPr txBox="1"/>
          <p:nvPr>
            <p:ph idx="1" type="body"/>
          </p:nvPr>
        </p:nvSpPr>
        <p:spPr>
          <a:xfrm>
            <a:off x="480646" y="1324709"/>
            <a:ext cx="10445262" cy="4794738"/>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600"/>
              </a:spcBef>
              <a:spcAft>
                <a:spcPts val="0"/>
              </a:spcAft>
              <a:buClr>
                <a:srgbClr val="757070"/>
              </a:buClr>
              <a:buSzPts val="2400"/>
              <a:buNone/>
            </a:pPr>
            <a:r>
              <a:rPr b="1" i="1" lang="en-US" sz="2400"/>
              <a:t>2022 Celebration of Success </a:t>
            </a:r>
            <a:endParaRPr/>
          </a:p>
          <a:p>
            <a:pPr indent="0" lvl="1" marL="457200" rtl="0" algn="l">
              <a:lnSpc>
                <a:spcPct val="150000"/>
              </a:lnSpc>
              <a:spcBef>
                <a:spcPts val="500"/>
              </a:spcBef>
              <a:spcAft>
                <a:spcPts val="0"/>
              </a:spcAft>
              <a:buClr>
                <a:srgbClr val="757070"/>
              </a:buClr>
              <a:buSzPts val="2400"/>
              <a:buNone/>
            </a:pPr>
            <a:r>
              <a:t/>
            </a:r>
            <a:endParaRPr i="1" sz="2400"/>
          </a:p>
          <a:p>
            <a:pPr indent="0" lvl="1" marL="457200" rtl="0" algn="l">
              <a:lnSpc>
                <a:spcPct val="150000"/>
              </a:lnSpc>
              <a:spcBef>
                <a:spcPts val="500"/>
              </a:spcBef>
              <a:spcAft>
                <a:spcPts val="0"/>
              </a:spcAft>
              <a:buClr>
                <a:srgbClr val="757070"/>
              </a:buClr>
              <a:buSzPts val="2100"/>
              <a:buNone/>
            </a:pPr>
            <a:r>
              <a:t/>
            </a:r>
            <a:endParaRPr b="1" sz="2100" u="sng"/>
          </a:p>
          <a:p>
            <a:pPr indent="0" lvl="0" marL="0" rtl="0" algn="l">
              <a:lnSpc>
                <a:spcPct val="150000"/>
              </a:lnSpc>
              <a:spcBef>
                <a:spcPts val="600"/>
              </a:spcBef>
              <a:spcAft>
                <a:spcPts val="0"/>
              </a:spcAft>
              <a:buClr>
                <a:srgbClr val="757070"/>
              </a:buClr>
              <a:buSzPts val="2200"/>
              <a:buNone/>
            </a:pPr>
            <a:r>
              <a:t/>
            </a:r>
            <a:endParaRPr b="1" sz="2200"/>
          </a:p>
        </p:txBody>
      </p:sp>
      <p:pic>
        <p:nvPicPr>
          <p:cNvPr id="472" name="Google Shape;472;p87"/>
          <p:cNvPicPr preferRelativeResize="0"/>
          <p:nvPr/>
        </p:nvPicPr>
        <p:blipFill rotWithShape="1">
          <a:blip r:embed="rId3">
            <a:alphaModFix/>
          </a:blip>
          <a:srcRect b="0" l="0" r="0" t="0"/>
          <a:stretch/>
        </p:blipFill>
        <p:spPr>
          <a:xfrm>
            <a:off x="978375" y="1919625"/>
            <a:ext cx="3299224" cy="4398925"/>
          </a:xfrm>
          <a:prstGeom prst="rect">
            <a:avLst/>
          </a:prstGeom>
          <a:noFill/>
          <a:ln>
            <a:noFill/>
          </a:ln>
        </p:spPr>
      </p:pic>
      <p:sp>
        <p:nvSpPr>
          <p:cNvPr id="473" name="Google Shape;473;p87"/>
          <p:cNvSpPr txBox="1"/>
          <p:nvPr/>
        </p:nvSpPr>
        <p:spPr>
          <a:xfrm>
            <a:off x="4987938" y="1849963"/>
            <a:ext cx="65625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venir"/>
                <a:ea typeface="Avenir"/>
                <a:cs typeface="Avenir"/>
                <a:sym typeface="Avenir"/>
              </a:rPr>
              <a:t>Each year, we host a Celebration of Success dinner to honor our student achievements and volunteers.</a:t>
            </a:r>
            <a:endParaRPr b="0" i="0" sz="14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venir"/>
                <a:ea typeface="Avenir"/>
                <a:cs typeface="Avenir"/>
                <a:sym typeface="Avenir"/>
              </a:rPr>
              <a:t>Here’s our video slide show from 2022!</a:t>
            </a:r>
            <a:endParaRPr b="0" i="0" sz="14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nir"/>
              <a:ea typeface="Avenir"/>
              <a:cs typeface="Avenir"/>
              <a:sym typeface="Avenir"/>
            </a:endParaRPr>
          </a:p>
        </p:txBody>
      </p:sp>
      <p:pic>
        <p:nvPicPr>
          <p:cNvPr id="474" name="Google Shape;474;p87" title="slideshow2022.mov (1080p).mp4">
            <a:hlinkClick r:id="rId4"/>
          </p:cNvPr>
          <p:cNvPicPr preferRelativeResize="0"/>
          <p:nvPr/>
        </p:nvPicPr>
        <p:blipFill rotWithShape="1">
          <a:blip r:embed="rId5">
            <a:alphaModFix/>
          </a:blip>
          <a:srcRect b="0" l="0" r="0" t="0"/>
          <a:stretch/>
        </p:blipFill>
        <p:spPr>
          <a:xfrm>
            <a:off x="6096000" y="3001475"/>
            <a:ext cx="4275289" cy="3206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txBox="1"/>
          <p:nvPr>
            <p:ph type="title"/>
          </p:nvPr>
        </p:nvSpPr>
        <p:spPr>
          <a:xfrm>
            <a:off x="838200" y="365125"/>
            <a:ext cx="10515600" cy="1218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lang="en-US" sz="3000">
                <a:solidFill>
                  <a:srgbClr val="434343"/>
                </a:solidFill>
              </a:rPr>
              <a:t>Our Students</a:t>
            </a:r>
            <a:br>
              <a:rPr lang="en-US" sz="3000">
                <a:solidFill>
                  <a:srgbClr val="434343"/>
                </a:solidFill>
              </a:rPr>
            </a:br>
            <a:r>
              <a:rPr lang="en-US" sz="3000">
                <a:solidFill>
                  <a:srgbClr val="434343"/>
                </a:solidFill>
              </a:rPr>
              <a:t>Student Intake Process</a:t>
            </a:r>
            <a:br>
              <a:rPr lang="en-US" sz="3000"/>
            </a:br>
            <a:endParaRPr sz="3000"/>
          </a:p>
        </p:txBody>
      </p:sp>
      <p:grpSp>
        <p:nvGrpSpPr>
          <p:cNvPr id="111" name="Google Shape;111;p17"/>
          <p:cNvGrpSpPr/>
          <p:nvPr/>
        </p:nvGrpSpPr>
        <p:grpSpPr>
          <a:xfrm>
            <a:off x="4734738" y="1825625"/>
            <a:ext cx="2722500" cy="4351337"/>
            <a:chOff x="3896538" y="0"/>
            <a:chExt cx="2722500" cy="4351337"/>
          </a:xfrm>
        </p:grpSpPr>
        <p:sp>
          <p:nvSpPr>
            <p:cNvPr id="112" name="Google Shape;112;p17"/>
            <p:cNvSpPr/>
            <p:nvPr/>
          </p:nvSpPr>
          <p:spPr>
            <a:xfrm>
              <a:off x="4278748" y="0"/>
              <a:ext cx="1958102" cy="1087834"/>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7"/>
            <p:cNvSpPr txBox="1"/>
            <p:nvPr/>
          </p:nvSpPr>
          <p:spPr>
            <a:xfrm>
              <a:off x="4310610" y="31862"/>
              <a:ext cx="1894378" cy="102411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Student Intake Appointment</a:t>
              </a:r>
              <a:endParaRPr b="0" i="0" sz="19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(registration)</a:t>
              </a:r>
              <a:endParaRPr b="0" i="0" sz="1900" u="none" cap="none" strike="noStrike">
                <a:solidFill>
                  <a:schemeClr val="lt1"/>
                </a:solidFill>
                <a:latin typeface="Calibri"/>
                <a:ea typeface="Calibri"/>
                <a:cs typeface="Calibri"/>
                <a:sym typeface="Calibri"/>
              </a:endParaRPr>
            </a:p>
          </p:txBody>
        </p:sp>
        <p:sp>
          <p:nvSpPr>
            <p:cNvPr id="114" name="Google Shape;114;p17"/>
            <p:cNvSpPr/>
            <p:nvPr/>
          </p:nvSpPr>
          <p:spPr>
            <a:xfrm rot="5400000">
              <a:off x="5053831" y="1115030"/>
              <a:ext cx="407937" cy="489525"/>
            </a:xfrm>
            <a:prstGeom prst="rightArrow">
              <a:avLst>
                <a:gd fmla="val 60000" name="adj1"/>
                <a:gd fmla="val 50000" name="adj2"/>
              </a:avLst>
            </a:prstGeom>
            <a:solidFill>
              <a:srgbClr val="ABBA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7"/>
            <p:cNvSpPr txBox="1"/>
            <p:nvPr/>
          </p:nvSpPr>
          <p:spPr>
            <a:xfrm>
              <a:off x="5110943" y="1155824"/>
              <a:ext cx="293715" cy="2855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116" name="Google Shape;116;p17"/>
            <p:cNvSpPr/>
            <p:nvPr/>
          </p:nvSpPr>
          <p:spPr>
            <a:xfrm>
              <a:off x="3896538" y="1418297"/>
              <a:ext cx="2722500" cy="1482900"/>
            </a:xfrm>
            <a:prstGeom prst="roundRect">
              <a:avLst>
                <a:gd fmla="val 10000" name="adj"/>
              </a:avLst>
            </a:prstGeom>
            <a:solidFill>
              <a:srgbClr val="426C7D"/>
            </a:solidFill>
            <a:ln cap="flat" cmpd="sng" w="12700">
              <a:solidFill>
                <a:srgbClr val="426C7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7"/>
            <p:cNvSpPr txBox="1"/>
            <p:nvPr/>
          </p:nvSpPr>
          <p:spPr>
            <a:xfrm>
              <a:off x="4040853" y="1505163"/>
              <a:ext cx="2433900" cy="121860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Bring an Assessment/Take an Assessment</a:t>
              </a:r>
              <a:endParaRPr b="0" i="0" sz="19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(tabe/casas placement test)</a:t>
              </a:r>
              <a:endParaRPr b="0" i="0" sz="1900" u="none" cap="none" strike="noStrike">
                <a:solidFill>
                  <a:schemeClr val="lt1"/>
                </a:solidFill>
                <a:latin typeface="Calibri"/>
                <a:ea typeface="Calibri"/>
                <a:cs typeface="Calibri"/>
                <a:sym typeface="Calibri"/>
              </a:endParaRPr>
            </a:p>
          </p:txBody>
        </p:sp>
        <p:sp>
          <p:nvSpPr>
            <p:cNvPr id="118" name="Google Shape;118;p17"/>
            <p:cNvSpPr/>
            <p:nvPr/>
          </p:nvSpPr>
          <p:spPr>
            <a:xfrm rot="5400000">
              <a:off x="5053831" y="2746782"/>
              <a:ext cx="407937" cy="489525"/>
            </a:xfrm>
            <a:prstGeom prst="rightArrow">
              <a:avLst>
                <a:gd fmla="val 60000" name="adj1"/>
                <a:gd fmla="val 50000" name="adj2"/>
              </a:avLst>
            </a:prstGeom>
            <a:solidFill>
              <a:srgbClr val="ABBA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7"/>
            <p:cNvSpPr txBox="1"/>
            <p:nvPr/>
          </p:nvSpPr>
          <p:spPr>
            <a:xfrm>
              <a:off x="5110943" y="2787576"/>
              <a:ext cx="293715" cy="2855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120" name="Google Shape;120;p17"/>
            <p:cNvSpPr/>
            <p:nvPr/>
          </p:nvSpPr>
          <p:spPr>
            <a:xfrm>
              <a:off x="4278748" y="3263503"/>
              <a:ext cx="1958102" cy="1087834"/>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7"/>
            <p:cNvSpPr txBox="1"/>
            <p:nvPr/>
          </p:nvSpPr>
          <p:spPr>
            <a:xfrm>
              <a:off x="4310610" y="3295365"/>
              <a:ext cx="1894378" cy="102411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Enroll in classes and/or tutoring</a:t>
              </a:r>
              <a:endParaRPr b="0" i="0" sz="1900" u="none" cap="none" strike="noStrike">
                <a:solidFill>
                  <a:schemeClr val="lt1"/>
                </a:solidFill>
                <a:latin typeface="Calibri"/>
                <a:ea typeface="Calibri"/>
                <a:cs typeface="Calibri"/>
                <a:sym typeface="Calibri"/>
              </a:endParaRPr>
            </a:p>
          </p:txBody>
        </p:sp>
      </p:grpSp>
      <p:pic>
        <p:nvPicPr>
          <p:cNvPr id="122" name="Google Shape;122;p17"/>
          <p:cNvPicPr preferRelativeResize="0"/>
          <p:nvPr/>
        </p:nvPicPr>
        <p:blipFill rotWithShape="1">
          <a:blip r:embed="rId3">
            <a:alphaModFix/>
          </a:blip>
          <a:srcRect b="0" l="0" r="0" t="0"/>
          <a:stretch/>
        </p:blipFill>
        <p:spPr>
          <a:xfrm>
            <a:off x="110588" y="2344113"/>
            <a:ext cx="4429962" cy="2491854"/>
          </a:xfrm>
          <a:prstGeom prst="rect">
            <a:avLst/>
          </a:prstGeom>
          <a:noFill/>
          <a:ln>
            <a:noFill/>
          </a:ln>
        </p:spPr>
      </p:pic>
      <p:pic>
        <p:nvPicPr>
          <p:cNvPr id="123" name="Google Shape;123;p17"/>
          <p:cNvPicPr preferRelativeResize="0"/>
          <p:nvPr/>
        </p:nvPicPr>
        <p:blipFill rotWithShape="1">
          <a:blip r:embed="rId4">
            <a:alphaModFix/>
          </a:blip>
          <a:srcRect b="0" l="0" r="0" t="0"/>
          <a:stretch/>
        </p:blipFill>
        <p:spPr>
          <a:xfrm>
            <a:off x="7651450" y="1973700"/>
            <a:ext cx="4280576" cy="3210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txBox="1"/>
          <p:nvPr>
            <p:ph type="title"/>
          </p:nvPr>
        </p:nvSpPr>
        <p:spPr>
          <a:xfrm>
            <a:off x="594850" y="32087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757070"/>
              </a:buClr>
              <a:buSzPct val="100000"/>
              <a:buFont typeface="Avenir"/>
              <a:buNone/>
            </a:pPr>
            <a:r>
              <a:rPr lang="en-US"/>
              <a:t>Our Students</a:t>
            </a:r>
            <a:br>
              <a:rPr lang="en-US"/>
            </a:br>
            <a:r>
              <a:rPr lang="en-US"/>
              <a:t>Student Options</a:t>
            </a:r>
            <a:br>
              <a:rPr lang="en-US"/>
            </a:br>
            <a:endParaRPr/>
          </a:p>
        </p:txBody>
      </p:sp>
      <p:sp>
        <p:nvSpPr>
          <p:cNvPr id="129" name="Google Shape;129;p18"/>
          <p:cNvSpPr txBox="1"/>
          <p:nvPr/>
        </p:nvSpPr>
        <p:spPr>
          <a:xfrm>
            <a:off x="0" y="1646575"/>
            <a:ext cx="4919100" cy="424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426C7D"/>
              </a:buClr>
              <a:buSzPts val="2800"/>
              <a:buFont typeface="Arial"/>
              <a:buChar char="•"/>
            </a:pPr>
            <a:r>
              <a:rPr b="0" i="0" lang="en-US" sz="2800" u="none" cap="none" strike="noStrike">
                <a:solidFill>
                  <a:srgbClr val="426C7D"/>
                </a:solidFill>
                <a:latin typeface="Calibri"/>
                <a:ea typeface="Calibri"/>
                <a:cs typeface="Calibri"/>
                <a:sym typeface="Calibri"/>
              </a:rPr>
              <a:t>Computer Lab/Study Hall</a:t>
            </a:r>
            <a:endParaRPr b="0" i="0" sz="1400" u="none" cap="none" strike="noStrike">
              <a:solidFill>
                <a:srgbClr val="000000"/>
              </a:solidFill>
              <a:latin typeface="Arial"/>
              <a:ea typeface="Arial"/>
              <a:cs typeface="Arial"/>
              <a:sym typeface="Arial"/>
            </a:endParaRPr>
          </a:p>
          <a:p>
            <a:pPr indent="-107950" lvl="0" marL="285750" marR="0" rtl="0" algn="l">
              <a:lnSpc>
                <a:spcPct val="100000"/>
              </a:lnSpc>
              <a:spcBef>
                <a:spcPts val="0"/>
              </a:spcBef>
              <a:spcAft>
                <a:spcPts val="0"/>
              </a:spcAft>
              <a:buClr>
                <a:schemeClr val="dk1"/>
              </a:buClr>
              <a:buSzPts val="2800"/>
              <a:buFont typeface="Arial"/>
              <a:buNone/>
            </a:pPr>
            <a:r>
              <a:t/>
            </a:r>
            <a:endParaRPr b="0" i="0" sz="2800" u="none" cap="none" strike="noStrike">
              <a:solidFill>
                <a:srgbClr val="426C7D"/>
              </a:solidFill>
              <a:latin typeface="Calibri"/>
              <a:ea typeface="Calibri"/>
              <a:cs typeface="Calibri"/>
              <a:sym typeface="Calibri"/>
            </a:endParaRPr>
          </a:p>
          <a:p>
            <a:pPr indent="-285750" lvl="0" marL="285750" marR="0" rtl="0" algn="l">
              <a:lnSpc>
                <a:spcPct val="100000"/>
              </a:lnSpc>
              <a:spcBef>
                <a:spcPts val="0"/>
              </a:spcBef>
              <a:spcAft>
                <a:spcPts val="0"/>
              </a:spcAft>
              <a:buClr>
                <a:srgbClr val="426C7D"/>
              </a:buClr>
              <a:buSzPts val="2800"/>
              <a:buFont typeface="Arial"/>
              <a:buChar char="•"/>
            </a:pPr>
            <a:r>
              <a:rPr b="0" i="0" lang="en-US" sz="2800" u="none" cap="none" strike="noStrike">
                <a:solidFill>
                  <a:srgbClr val="426C7D"/>
                </a:solidFill>
                <a:latin typeface="Calibri"/>
                <a:ea typeface="Calibri"/>
                <a:cs typeface="Calibri"/>
                <a:sym typeface="Calibri"/>
              </a:rPr>
              <a:t>Small Group Classes</a:t>
            </a:r>
            <a:endParaRPr b="0" i="0" sz="1400" u="none" cap="none" strike="noStrike">
              <a:solidFill>
                <a:srgbClr val="000000"/>
              </a:solidFill>
              <a:latin typeface="Arial"/>
              <a:ea typeface="Arial"/>
              <a:cs typeface="Arial"/>
              <a:sym typeface="Arial"/>
            </a:endParaRPr>
          </a:p>
          <a:p>
            <a:pPr indent="-107950" lvl="0" marL="285750" marR="0" rtl="0" algn="l">
              <a:lnSpc>
                <a:spcPct val="100000"/>
              </a:lnSpc>
              <a:spcBef>
                <a:spcPts val="0"/>
              </a:spcBef>
              <a:spcAft>
                <a:spcPts val="0"/>
              </a:spcAft>
              <a:buClr>
                <a:schemeClr val="dk1"/>
              </a:buClr>
              <a:buSzPts val="2800"/>
              <a:buFont typeface="Arial"/>
              <a:buNone/>
            </a:pPr>
            <a:r>
              <a:t/>
            </a:r>
            <a:endParaRPr b="0" i="0" sz="2800" u="none" cap="none" strike="noStrike">
              <a:solidFill>
                <a:srgbClr val="426C7D"/>
              </a:solidFill>
              <a:latin typeface="Calibri"/>
              <a:ea typeface="Calibri"/>
              <a:cs typeface="Calibri"/>
              <a:sym typeface="Calibri"/>
            </a:endParaRPr>
          </a:p>
          <a:p>
            <a:pPr indent="-285750" lvl="0" marL="285750" marR="0" rtl="0" algn="l">
              <a:lnSpc>
                <a:spcPct val="100000"/>
              </a:lnSpc>
              <a:spcBef>
                <a:spcPts val="0"/>
              </a:spcBef>
              <a:spcAft>
                <a:spcPts val="0"/>
              </a:spcAft>
              <a:buClr>
                <a:srgbClr val="426C7D"/>
              </a:buClr>
              <a:buSzPts val="2800"/>
              <a:buFont typeface="Arial"/>
              <a:buChar char="•"/>
            </a:pPr>
            <a:r>
              <a:rPr b="0" i="0" lang="en-US" sz="2800" u="none" cap="none" strike="noStrike">
                <a:solidFill>
                  <a:srgbClr val="426C7D"/>
                </a:solidFill>
                <a:latin typeface="Calibri"/>
                <a:ea typeface="Calibri"/>
                <a:cs typeface="Calibri"/>
                <a:sym typeface="Calibri"/>
              </a:rPr>
              <a:t>One-on-One Tutoring</a:t>
            </a:r>
            <a:endParaRPr b="0" i="0" sz="2800" u="none" cap="none" strike="noStrike">
              <a:solidFill>
                <a:srgbClr val="426C7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26C7D"/>
              </a:solidFill>
              <a:latin typeface="Calibri"/>
              <a:ea typeface="Calibri"/>
              <a:cs typeface="Calibri"/>
              <a:sym typeface="Calibri"/>
            </a:endParaRPr>
          </a:p>
          <a:p>
            <a:pPr indent="-285750" lvl="0" marL="285750" marR="0" rtl="0" algn="l">
              <a:lnSpc>
                <a:spcPct val="100000"/>
              </a:lnSpc>
              <a:spcBef>
                <a:spcPts val="0"/>
              </a:spcBef>
              <a:spcAft>
                <a:spcPts val="0"/>
              </a:spcAft>
              <a:buClr>
                <a:srgbClr val="426C7D"/>
              </a:buClr>
              <a:buSzPts val="2800"/>
              <a:buFont typeface="Calibri"/>
              <a:buChar char="•"/>
            </a:pPr>
            <a:r>
              <a:rPr b="0" i="0" lang="en-US" sz="2800" u="none" cap="none" strike="noStrike">
                <a:solidFill>
                  <a:srgbClr val="426C7D"/>
                </a:solidFill>
                <a:latin typeface="Calibri"/>
                <a:ea typeface="Calibri"/>
                <a:cs typeface="Calibri"/>
                <a:sym typeface="Calibri"/>
              </a:rPr>
              <a:t>Health and Financial Literacy Workshops</a:t>
            </a:r>
            <a:endParaRPr b="0" i="0" sz="2800" u="none" cap="none" strike="noStrike">
              <a:solidFill>
                <a:srgbClr val="426C7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26C7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0" name="Google Shape;130;p18"/>
          <p:cNvPicPr preferRelativeResize="0"/>
          <p:nvPr/>
        </p:nvPicPr>
        <p:blipFill rotWithShape="1">
          <a:blip r:embed="rId3">
            <a:alphaModFix/>
          </a:blip>
          <a:srcRect b="0" l="0" r="0" t="0"/>
          <a:stretch/>
        </p:blipFill>
        <p:spPr>
          <a:xfrm>
            <a:off x="5536075" y="1304850"/>
            <a:ext cx="5664410" cy="4248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57070"/>
              </a:buClr>
              <a:buSzPts val="3600"/>
              <a:buFont typeface="Avenir"/>
              <a:buNone/>
            </a:pPr>
            <a:r>
              <a:rPr b="1" lang="en-US" sz="3600"/>
              <a:t>Our Students</a:t>
            </a:r>
            <a:br>
              <a:rPr b="1" lang="en-US"/>
            </a:br>
            <a:r>
              <a:rPr b="1" lang="en-US"/>
              <a:t>Student Options</a:t>
            </a:r>
            <a:endParaRPr b="1"/>
          </a:p>
        </p:txBody>
      </p:sp>
      <p:grpSp>
        <p:nvGrpSpPr>
          <p:cNvPr id="136" name="Google Shape;136;p21"/>
          <p:cNvGrpSpPr/>
          <p:nvPr/>
        </p:nvGrpSpPr>
        <p:grpSpPr>
          <a:xfrm>
            <a:off x="3520372" y="1555608"/>
            <a:ext cx="4983615" cy="4620226"/>
            <a:chOff x="2682172" y="1128"/>
            <a:chExt cx="4983615" cy="4620226"/>
          </a:xfrm>
        </p:grpSpPr>
        <p:sp>
          <p:nvSpPr>
            <p:cNvPr id="137" name="Google Shape;137;p21"/>
            <p:cNvSpPr/>
            <p:nvPr/>
          </p:nvSpPr>
          <p:spPr>
            <a:xfrm>
              <a:off x="2682172" y="1792114"/>
              <a:ext cx="2076506" cy="1038253"/>
            </a:xfrm>
            <a:prstGeom prst="roundRect">
              <a:avLst>
                <a:gd fmla="val 10000" name="adj"/>
              </a:avLst>
            </a:prstGeom>
            <a:solidFill>
              <a:srgbClr val="426C7D"/>
            </a:solidFill>
            <a:ln cap="flat" cmpd="sng" w="12700">
              <a:solidFill>
                <a:srgbClr val="426C7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1"/>
            <p:cNvSpPr txBox="1"/>
            <p:nvPr/>
          </p:nvSpPr>
          <p:spPr>
            <a:xfrm>
              <a:off x="2712581" y="1822523"/>
              <a:ext cx="2015688" cy="97743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 Tutoring	</a:t>
              </a:r>
              <a:endParaRPr b="0" i="0" sz="2200" u="none" cap="none" strike="noStrike">
                <a:solidFill>
                  <a:schemeClr val="lt1"/>
                </a:solidFill>
                <a:latin typeface="Calibri"/>
                <a:ea typeface="Calibri"/>
                <a:cs typeface="Calibri"/>
                <a:sym typeface="Calibri"/>
              </a:endParaRPr>
            </a:p>
          </p:txBody>
        </p:sp>
        <p:sp>
          <p:nvSpPr>
            <p:cNvPr id="139" name="Google Shape;139;p21"/>
            <p:cNvSpPr/>
            <p:nvPr/>
          </p:nvSpPr>
          <p:spPr>
            <a:xfrm rot="-3907178">
              <a:off x="4186871" y="1395533"/>
              <a:ext cx="1974217" cy="40429"/>
            </a:xfrm>
            <a:custGeom>
              <a:rect b="b" l="l" r="r" t="t"/>
              <a:pathLst>
                <a:path extrusionOk="0" h="120000" w="120000">
                  <a:moveTo>
                    <a:pt x="0" y="59999"/>
                  </a:moveTo>
                  <a:lnTo>
                    <a:pt x="120000" y="59999"/>
                  </a:lnTo>
                </a:path>
              </a:pathLst>
            </a:custGeom>
            <a:noFill/>
            <a:ln cap="flat" cmpd="sng" w="12700">
              <a:solidFill>
                <a:srgbClr val="345A9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1"/>
            <p:cNvSpPr txBox="1"/>
            <p:nvPr/>
          </p:nvSpPr>
          <p:spPr>
            <a:xfrm rot="-3907178">
              <a:off x="5124624" y="1366392"/>
              <a:ext cx="98710" cy="987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141" name="Google Shape;141;p21"/>
            <p:cNvSpPr/>
            <p:nvPr/>
          </p:nvSpPr>
          <p:spPr>
            <a:xfrm>
              <a:off x="5589281" y="1128"/>
              <a:ext cx="2076506" cy="1038253"/>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1"/>
            <p:cNvSpPr txBox="1"/>
            <p:nvPr/>
          </p:nvSpPr>
          <p:spPr>
            <a:xfrm>
              <a:off x="5619690" y="31537"/>
              <a:ext cx="2015688" cy="97743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2200"/>
                <a:buFont typeface="Arial"/>
                <a:buNone/>
              </a:pPr>
              <a:r>
                <a:rPr b="0" i="0" lang="en-US" sz="1500" u="none" cap="none" strike="noStrike">
                  <a:solidFill>
                    <a:schemeClr val="lt1"/>
                  </a:solidFill>
                  <a:latin typeface="Calibri"/>
                  <a:ea typeface="Calibri"/>
                  <a:cs typeface="Calibri"/>
                  <a:sym typeface="Calibri"/>
                </a:rPr>
                <a:t>Reading, Math, Social Studies, Science or other student-indicated goal	 </a:t>
              </a:r>
              <a:endParaRPr b="0" i="0" sz="1500" u="none" cap="none" strike="noStrike">
                <a:solidFill>
                  <a:schemeClr val="lt1"/>
                </a:solidFill>
                <a:latin typeface="Calibri"/>
                <a:ea typeface="Calibri"/>
                <a:cs typeface="Calibri"/>
                <a:sym typeface="Calibri"/>
              </a:endParaRPr>
            </a:p>
          </p:txBody>
        </p:sp>
        <p:sp>
          <p:nvSpPr>
            <p:cNvPr id="143" name="Google Shape;143;p21"/>
            <p:cNvSpPr/>
            <p:nvPr/>
          </p:nvSpPr>
          <p:spPr>
            <a:xfrm rot="-2142401">
              <a:off x="4662534" y="1992528"/>
              <a:ext cx="1022890" cy="40429"/>
            </a:xfrm>
            <a:custGeom>
              <a:rect b="b" l="l" r="r" t="t"/>
              <a:pathLst>
                <a:path extrusionOk="0" h="120000" w="120000">
                  <a:moveTo>
                    <a:pt x="0" y="59999"/>
                  </a:moveTo>
                  <a:lnTo>
                    <a:pt x="120000" y="59999"/>
                  </a:lnTo>
                </a:path>
              </a:pathLst>
            </a:custGeom>
            <a:noFill/>
            <a:ln cap="flat" cmpd="sng" w="12700">
              <a:solidFill>
                <a:srgbClr val="345A9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1"/>
            <p:cNvSpPr txBox="1"/>
            <p:nvPr/>
          </p:nvSpPr>
          <p:spPr>
            <a:xfrm rot="-2142401">
              <a:off x="5148407" y="1987171"/>
              <a:ext cx="51144" cy="5114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chemeClr val="dk1"/>
                </a:solidFill>
                <a:latin typeface="Calibri"/>
                <a:ea typeface="Calibri"/>
                <a:cs typeface="Calibri"/>
                <a:sym typeface="Calibri"/>
              </a:endParaRPr>
            </a:p>
          </p:txBody>
        </p:sp>
        <p:sp>
          <p:nvSpPr>
            <p:cNvPr id="145" name="Google Shape;145;p21"/>
            <p:cNvSpPr/>
            <p:nvPr/>
          </p:nvSpPr>
          <p:spPr>
            <a:xfrm>
              <a:off x="5589281" y="1195119"/>
              <a:ext cx="2076506" cy="1038253"/>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1"/>
            <p:cNvSpPr txBox="1"/>
            <p:nvPr/>
          </p:nvSpPr>
          <p:spPr>
            <a:xfrm>
              <a:off x="5619690" y="1225528"/>
              <a:ext cx="2015688" cy="97743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Individualized and flexible</a:t>
              </a:r>
              <a:endParaRPr b="0" i="0" sz="2200" u="none" cap="none" strike="noStrike">
                <a:solidFill>
                  <a:schemeClr val="lt1"/>
                </a:solidFill>
                <a:latin typeface="Calibri"/>
                <a:ea typeface="Calibri"/>
                <a:cs typeface="Calibri"/>
                <a:sym typeface="Calibri"/>
              </a:endParaRPr>
            </a:p>
          </p:txBody>
        </p:sp>
        <p:sp>
          <p:nvSpPr>
            <p:cNvPr id="147" name="Google Shape;147;p21"/>
            <p:cNvSpPr/>
            <p:nvPr/>
          </p:nvSpPr>
          <p:spPr>
            <a:xfrm rot="2142401">
              <a:off x="4662534" y="2589524"/>
              <a:ext cx="1022890" cy="40429"/>
            </a:xfrm>
            <a:custGeom>
              <a:rect b="b" l="l" r="r" t="t"/>
              <a:pathLst>
                <a:path extrusionOk="0" h="120000" w="120000">
                  <a:moveTo>
                    <a:pt x="0" y="59999"/>
                  </a:moveTo>
                  <a:lnTo>
                    <a:pt x="120000" y="59999"/>
                  </a:lnTo>
                </a:path>
              </a:pathLst>
            </a:custGeom>
            <a:noFill/>
            <a:ln cap="flat" cmpd="sng" w="12700">
              <a:solidFill>
                <a:srgbClr val="345A9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1"/>
            <p:cNvSpPr txBox="1"/>
            <p:nvPr/>
          </p:nvSpPr>
          <p:spPr>
            <a:xfrm rot="2142401">
              <a:off x="5148407" y="2584166"/>
              <a:ext cx="51144" cy="5114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chemeClr val="dk1"/>
                </a:solidFill>
                <a:latin typeface="Calibri"/>
                <a:ea typeface="Calibri"/>
                <a:cs typeface="Calibri"/>
                <a:sym typeface="Calibri"/>
              </a:endParaRPr>
            </a:p>
          </p:txBody>
        </p:sp>
        <p:sp>
          <p:nvSpPr>
            <p:cNvPr id="149" name="Google Shape;149;p21"/>
            <p:cNvSpPr/>
            <p:nvPr/>
          </p:nvSpPr>
          <p:spPr>
            <a:xfrm>
              <a:off x="5589281" y="2389110"/>
              <a:ext cx="2076506" cy="1038253"/>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txBox="1"/>
            <p:nvPr/>
          </p:nvSpPr>
          <p:spPr>
            <a:xfrm>
              <a:off x="5619690" y="2419519"/>
              <a:ext cx="2015688" cy="97743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One-on-one</a:t>
              </a:r>
              <a:endParaRPr b="0" i="0" sz="2200" u="none" cap="none" strike="noStrike">
                <a:solidFill>
                  <a:schemeClr val="lt1"/>
                </a:solidFill>
                <a:latin typeface="Calibri"/>
                <a:ea typeface="Calibri"/>
                <a:cs typeface="Calibri"/>
                <a:sym typeface="Calibri"/>
              </a:endParaRPr>
            </a:p>
          </p:txBody>
        </p:sp>
        <p:sp>
          <p:nvSpPr>
            <p:cNvPr id="151" name="Google Shape;151;p21"/>
            <p:cNvSpPr/>
            <p:nvPr/>
          </p:nvSpPr>
          <p:spPr>
            <a:xfrm rot="3907178">
              <a:off x="4186871" y="3186519"/>
              <a:ext cx="1974217" cy="40429"/>
            </a:xfrm>
            <a:custGeom>
              <a:rect b="b" l="l" r="r" t="t"/>
              <a:pathLst>
                <a:path extrusionOk="0" h="120000" w="120000">
                  <a:moveTo>
                    <a:pt x="0" y="59999"/>
                  </a:moveTo>
                  <a:lnTo>
                    <a:pt x="120000" y="59999"/>
                  </a:lnTo>
                </a:path>
              </a:pathLst>
            </a:custGeom>
            <a:noFill/>
            <a:ln cap="flat" cmpd="sng" w="12700">
              <a:solidFill>
                <a:srgbClr val="345A9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1"/>
            <p:cNvSpPr txBox="1"/>
            <p:nvPr/>
          </p:nvSpPr>
          <p:spPr>
            <a:xfrm rot="3907178">
              <a:off x="5124624" y="3157379"/>
              <a:ext cx="98710" cy="987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153" name="Google Shape;153;p21"/>
            <p:cNvSpPr/>
            <p:nvPr/>
          </p:nvSpPr>
          <p:spPr>
            <a:xfrm>
              <a:off x="5589281" y="3583101"/>
              <a:ext cx="2076506" cy="1038253"/>
            </a:xfrm>
            <a:prstGeom prst="roundRect">
              <a:avLst>
                <a:gd fmla="val 10000" name="adj"/>
              </a:avLst>
            </a:prstGeom>
            <a:solidFill>
              <a:srgbClr val="426C7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1"/>
            <p:cNvSpPr txBox="1"/>
            <p:nvPr/>
          </p:nvSpPr>
          <p:spPr>
            <a:xfrm>
              <a:off x="5619690" y="3613510"/>
              <a:ext cx="2015688" cy="97743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Any public location or online</a:t>
              </a:r>
              <a:endParaRPr b="0" i="0" sz="2200" u="none" cap="none" strike="noStrike">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4"/>
          <p:cNvSpPr txBox="1"/>
          <p:nvPr>
            <p:ph idx="1" type="body"/>
          </p:nvPr>
        </p:nvSpPr>
        <p:spPr>
          <a:xfrm>
            <a:off x="-72950" y="1230522"/>
            <a:ext cx="12192000" cy="2076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600"/>
              <a:buNone/>
            </a:pPr>
            <a:r>
              <a:t/>
            </a:r>
            <a:endParaRPr sz="6600"/>
          </a:p>
          <a:p>
            <a:pPr indent="0" lvl="0" marL="0" rtl="0" algn="ctr">
              <a:lnSpc>
                <a:spcPct val="90000"/>
              </a:lnSpc>
              <a:spcBef>
                <a:spcPts val="0"/>
              </a:spcBef>
              <a:spcAft>
                <a:spcPts val="0"/>
              </a:spcAft>
              <a:buClr>
                <a:schemeClr val="lt1"/>
              </a:buClr>
              <a:buSzPts val="6600"/>
              <a:buNone/>
            </a:pPr>
            <a:r>
              <a:rPr lang="en-US" sz="6200"/>
              <a:t>Tutoring </a:t>
            </a:r>
            <a:endParaRPr sz="6200"/>
          </a:p>
          <a:p>
            <a:pPr indent="0" lvl="0" marL="0" rtl="0" algn="ctr">
              <a:lnSpc>
                <a:spcPct val="90000"/>
              </a:lnSpc>
              <a:spcBef>
                <a:spcPts val="0"/>
              </a:spcBef>
              <a:spcAft>
                <a:spcPts val="0"/>
              </a:spcAft>
              <a:buClr>
                <a:schemeClr val="lt1"/>
              </a:buClr>
              <a:buSzPts val="6600"/>
              <a:buNone/>
            </a:pPr>
            <a:r>
              <a:rPr lang="en-US" sz="6200"/>
              <a:t>with the Literacy Alliance</a:t>
            </a:r>
            <a:endParaRPr sz="2400"/>
          </a:p>
          <a:p>
            <a:pPr indent="0" lvl="0" marL="0" rtl="0" algn="ctr">
              <a:lnSpc>
                <a:spcPct val="90000"/>
              </a:lnSpc>
              <a:spcBef>
                <a:spcPts val="1000"/>
              </a:spcBef>
              <a:spcAft>
                <a:spcPts val="0"/>
              </a:spcAft>
              <a:buClr>
                <a:schemeClr val="lt1"/>
              </a:buClr>
              <a:buSzPts val="6600"/>
              <a:buNone/>
            </a:pPr>
            <a:r>
              <a:t/>
            </a:r>
            <a:endParaRPr sz="6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1dc147eb4be_0_0"/>
          <p:cNvSpPr txBox="1"/>
          <p:nvPr>
            <p:ph type="title"/>
          </p:nvPr>
        </p:nvSpPr>
        <p:spPr>
          <a:xfrm>
            <a:off x="838200" y="143900"/>
            <a:ext cx="10515600" cy="95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757070"/>
              </a:buClr>
              <a:buSzPts val="3200"/>
              <a:buFont typeface="Avenir"/>
              <a:buNone/>
            </a:pPr>
            <a:r>
              <a:rPr b="1" lang="en-US"/>
              <a:t>Tutoring with LANEFL: Getting Matched</a:t>
            </a:r>
            <a:endParaRPr b="1"/>
          </a:p>
        </p:txBody>
      </p:sp>
      <p:sp>
        <p:nvSpPr>
          <p:cNvPr id="166" name="Google Shape;166;g1dc147eb4be_0_0"/>
          <p:cNvSpPr txBox="1"/>
          <p:nvPr>
            <p:ph idx="1" type="body"/>
          </p:nvPr>
        </p:nvSpPr>
        <p:spPr>
          <a:xfrm>
            <a:off x="480646" y="1324709"/>
            <a:ext cx="10445400" cy="4794600"/>
          </a:xfrm>
          <a:prstGeom prst="rect">
            <a:avLst/>
          </a:prstGeom>
          <a:noFill/>
          <a:ln>
            <a:noFill/>
          </a:ln>
        </p:spPr>
        <p:txBody>
          <a:bodyPr anchorCtr="0" anchor="t" bIns="45700" lIns="91425" spcFirstLastPara="1" rIns="91425" wrap="square" tIns="45700">
            <a:normAutofit/>
          </a:bodyPr>
          <a:lstStyle/>
          <a:p>
            <a:pPr indent="-317500" lvl="1" marL="457200" rtl="0" algn="l">
              <a:lnSpc>
                <a:spcPct val="150000"/>
              </a:lnSpc>
              <a:spcBef>
                <a:spcPts val="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317500" lvl="1" marL="457200" rtl="0" algn="l">
              <a:lnSpc>
                <a:spcPct val="150000"/>
              </a:lnSpc>
              <a:spcBef>
                <a:spcPts val="1100"/>
              </a:spcBef>
              <a:spcAft>
                <a:spcPts val="0"/>
              </a:spcAft>
              <a:buClr>
                <a:srgbClr val="757070"/>
              </a:buClr>
              <a:buSzPts val="2200"/>
              <a:buFont typeface="Arial"/>
              <a:buNone/>
            </a:pPr>
            <a:r>
              <a:t/>
            </a:r>
            <a:endParaRPr sz="2200"/>
          </a:p>
          <a:p>
            <a:pPr indent="-254000" lvl="0" marL="457200" rtl="0" algn="l">
              <a:lnSpc>
                <a:spcPct val="150000"/>
              </a:lnSpc>
              <a:spcBef>
                <a:spcPts val="1600"/>
              </a:spcBef>
              <a:spcAft>
                <a:spcPts val="0"/>
              </a:spcAft>
              <a:buClr>
                <a:srgbClr val="757070"/>
              </a:buClr>
              <a:buSzPts val="3200"/>
              <a:buFont typeface="Arial"/>
              <a:buNone/>
            </a:pPr>
            <a:r>
              <a:t/>
            </a:r>
            <a:endParaRPr b="1" sz="3200"/>
          </a:p>
        </p:txBody>
      </p:sp>
      <p:sp>
        <p:nvSpPr>
          <p:cNvPr id="167" name="Google Shape;167;g1dc147eb4be_0_0"/>
          <p:cNvSpPr/>
          <p:nvPr/>
        </p:nvSpPr>
        <p:spPr>
          <a:xfrm>
            <a:off x="633200" y="994700"/>
            <a:ext cx="11091900" cy="51246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US" sz="2500">
                <a:solidFill>
                  <a:srgbClr val="757070"/>
                </a:solidFill>
                <a:latin typeface="Avenir"/>
                <a:ea typeface="Avenir"/>
                <a:cs typeface="Avenir"/>
                <a:sym typeface="Avenir"/>
              </a:rPr>
              <a:t>After our meeting today…</a:t>
            </a:r>
            <a:endParaRPr b="1" i="0" sz="2500" u="none" cap="none" strike="noStrike">
              <a:solidFill>
                <a:srgbClr val="757070"/>
              </a:solidFill>
              <a:latin typeface="Avenir"/>
              <a:ea typeface="Avenir"/>
              <a:cs typeface="Avenir"/>
              <a:sym typeface="Avenir"/>
            </a:endParaRPr>
          </a:p>
          <a:p>
            <a:pPr indent="-133350" lvl="1" marL="457200" marR="0" rtl="0" algn="l">
              <a:lnSpc>
                <a:spcPct val="150000"/>
              </a:lnSpc>
              <a:spcBef>
                <a:spcPts val="0"/>
              </a:spcBef>
              <a:spcAft>
                <a:spcPts val="0"/>
              </a:spcAft>
              <a:buClr>
                <a:srgbClr val="757070"/>
              </a:buClr>
              <a:buSzPts val="2100"/>
              <a:buFont typeface="Arial"/>
              <a:buChar char="○"/>
            </a:pPr>
            <a:r>
              <a:rPr b="1" lang="en-US" sz="2100">
                <a:solidFill>
                  <a:srgbClr val="757070"/>
                </a:solidFill>
                <a:latin typeface="Avenir"/>
                <a:ea typeface="Avenir"/>
                <a:cs typeface="Avenir"/>
                <a:sym typeface="Avenir"/>
              </a:rPr>
              <a:t> You will get an email from the Volunteer Coordinator with this PowerPoint</a:t>
            </a:r>
            <a:endParaRPr b="1" sz="2100">
              <a:solidFill>
                <a:srgbClr val="757070"/>
              </a:solidFill>
              <a:latin typeface="Avenir"/>
              <a:ea typeface="Avenir"/>
              <a:cs typeface="Avenir"/>
              <a:sym typeface="Avenir"/>
            </a:endParaRPr>
          </a:p>
          <a:p>
            <a:pPr indent="-361950" lvl="1" marL="914400" marR="0" rtl="0" algn="l">
              <a:lnSpc>
                <a:spcPct val="150000"/>
              </a:lnSpc>
              <a:spcBef>
                <a:spcPts val="0"/>
              </a:spcBef>
              <a:spcAft>
                <a:spcPts val="0"/>
              </a:spcAft>
              <a:buClr>
                <a:srgbClr val="757070"/>
              </a:buClr>
              <a:buSzPts val="2100"/>
              <a:buFont typeface="Avenir"/>
              <a:buChar char="○"/>
            </a:pPr>
            <a:r>
              <a:rPr b="1" lang="en-US" sz="2100">
                <a:solidFill>
                  <a:srgbClr val="757070"/>
                </a:solidFill>
                <a:latin typeface="Avenir"/>
                <a:ea typeface="Avenir"/>
                <a:cs typeface="Avenir"/>
                <a:sym typeface="Avenir"/>
              </a:rPr>
              <a:t>Go over the Resources section at the end of the PowerPoint</a:t>
            </a:r>
            <a:endParaRPr b="1" sz="2100">
              <a:solidFill>
                <a:srgbClr val="757070"/>
              </a:solidFill>
              <a:latin typeface="Avenir"/>
              <a:ea typeface="Avenir"/>
              <a:cs typeface="Avenir"/>
              <a:sym typeface="Avenir"/>
            </a:endParaRPr>
          </a:p>
          <a:p>
            <a:pPr indent="-361950" lvl="1" marL="914400" marR="0" rtl="0" algn="l">
              <a:lnSpc>
                <a:spcPct val="150000"/>
              </a:lnSpc>
              <a:spcBef>
                <a:spcPts val="0"/>
              </a:spcBef>
              <a:spcAft>
                <a:spcPts val="0"/>
              </a:spcAft>
              <a:buClr>
                <a:srgbClr val="757070"/>
              </a:buClr>
              <a:buSzPts val="2100"/>
              <a:buFont typeface="Avenir"/>
              <a:buChar char="○"/>
            </a:pPr>
            <a:r>
              <a:rPr b="1" lang="en-US" sz="2100">
                <a:solidFill>
                  <a:srgbClr val="757070"/>
                </a:solidFill>
                <a:latin typeface="Avenir"/>
                <a:ea typeface="Avenir"/>
                <a:cs typeface="Avenir"/>
                <a:sym typeface="Avenir"/>
              </a:rPr>
              <a:t>Included on the email will be LANEFL’s Student Success Coordinator (SSC)</a:t>
            </a:r>
            <a:endParaRPr b="1" sz="2100">
              <a:solidFill>
                <a:srgbClr val="757070"/>
              </a:solidFill>
              <a:latin typeface="Avenir"/>
              <a:ea typeface="Avenir"/>
              <a:cs typeface="Avenir"/>
              <a:sym typeface="Avenir"/>
            </a:endParaRPr>
          </a:p>
          <a:p>
            <a:pPr indent="-133350" lvl="1" marL="457200" marR="0" rtl="0" algn="l">
              <a:lnSpc>
                <a:spcPct val="150000"/>
              </a:lnSpc>
              <a:spcBef>
                <a:spcPts val="0"/>
              </a:spcBef>
              <a:spcAft>
                <a:spcPts val="0"/>
              </a:spcAft>
              <a:buClr>
                <a:srgbClr val="757070"/>
              </a:buClr>
              <a:buSzPts val="2100"/>
              <a:buFont typeface="Arial"/>
              <a:buChar char="○"/>
            </a:pPr>
            <a:r>
              <a:rPr b="1" lang="en-US" sz="2100">
                <a:solidFill>
                  <a:srgbClr val="757070"/>
                </a:solidFill>
                <a:latin typeface="Avenir"/>
                <a:ea typeface="Avenir"/>
                <a:cs typeface="Avenir"/>
                <a:sym typeface="Avenir"/>
              </a:rPr>
              <a:t>The Student Success Coordinator will review your preferences/availability</a:t>
            </a:r>
            <a:endParaRPr sz="1700">
              <a:solidFill>
                <a:srgbClr val="757070"/>
              </a:solidFill>
            </a:endParaRPr>
          </a:p>
          <a:p>
            <a:pPr indent="-336550" lvl="1" marL="914400" rtl="0" algn="l">
              <a:lnSpc>
                <a:spcPct val="150000"/>
              </a:lnSpc>
              <a:spcBef>
                <a:spcPts val="0"/>
              </a:spcBef>
              <a:spcAft>
                <a:spcPts val="0"/>
              </a:spcAft>
              <a:buClr>
                <a:srgbClr val="757070"/>
              </a:buClr>
              <a:buSzPts val="1700"/>
              <a:buChar char="○"/>
            </a:pPr>
            <a:r>
              <a:rPr lang="en-US" sz="1700">
                <a:solidFill>
                  <a:srgbClr val="757070"/>
                </a:solidFill>
              </a:rPr>
              <a:t>The SSC will reach out when a potential student that matches your preferences is identified</a:t>
            </a:r>
            <a:endParaRPr sz="1700">
              <a:solidFill>
                <a:srgbClr val="757070"/>
              </a:solidFill>
            </a:endParaRPr>
          </a:p>
          <a:p>
            <a:pPr indent="-336550" lvl="1" marL="914400" rtl="0" algn="l">
              <a:lnSpc>
                <a:spcPct val="150000"/>
              </a:lnSpc>
              <a:spcBef>
                <a:spcPts val="0"/>
              </a:spcBef>
              <a:spcAft>
                <a:spcPts val="0"/>
              </a:spcAft>
              <a:buClr>
                <a:srgbClr val="757070"/>
              </a:buClr>
              <a:buSzPts val="1700"/>
              <a:buChar char="○"/>
            </a:pPr>
            <a:r>
              <a:rPr lang="en-US" sz="1700">
                <a:solidFill>
                  <a:srgbClr val="757070"/>
                </a:solidFill>
              </a:rPr>
              <a:t>If you agree with the match, you’ll get your student’s contact details to set up your first meeting</a:t>
            </a:r>
            <a:endParaRPr sz="1700">
              <a:solidFill>
                <a:srgbClr val="757070"/>
              </a:solidFill>
            </a:endParaRPr>
          </a:p>
          <a:p>
            <a:pPr indent="-336550" lvl="1" marL="914400" rtl="0" algn="l">
              <a:lnSpc>
                <a:spcPct val="150000"/>
              </a:lnSpc>
              <a:spcBef>
                <a:spcPts val="0"/>
              </a:spcBef>
              <a:spcAft>
                <a:spcPts val="0"/>
              </a:spcAft>
              <a:buClr>
                <a:srgbClr val="757070"/>
              </a:buClr>
              <a:buSzPts val="1700"/>
              <a:buChar char="○"/>
            </a:pPr>
            <a:r>
              <a:rPr lang="en-US" sz="1700">
                <a:solidFill>
                  <a:srgbClr val="757070"/>
                </a:solidFill>
              </a:rPr>
              <a:t>SSC will recommend additional ProLiteracy modules for you based on your student’s level and needs</a:t>
            </a:r>
            <a:endParaRPr sz="1700">
              <a:solidFill>
                <a:srgbClr val="757070"/>
              </a:solidFill>
            </a:endParaRPr>
          </a:p>
          <a:p>
            <a:pPr indent="-336550" lvl="1" marL="914400" rtl="0" algn="l">
              <a:lnSpc>
                <a:spcPct val="150000"/>
              </a:lnSpc>
              <a:spcBef>
                <a:spcPts val="0"/>
              </a:spcBef>
              <a:spcAft>
                <a:spcPts val="0"/>
              </a:spcAft>
              <a:buClr>
                <a:srgbClr val="757070"/>
              </a:buClr>
              <a:buSzPts val="1700"/>
              <a:buChar char="○"/>
            </a:pPr>
            <a:r>
              <a:rPr lang="en-US" sz="1700">
                <a:solidFill>
                  <a:srgbClr val="757070"/>
                </a:solidFill>
              </a:rPr>
              <a:t>SSC will provide you with your student’s most recent test scores and goals for tutoring</a:t>
            </a:r>
            <a:endParaRPr sz="1700">
              <a:solidFill>
                <a:srgbClr val="757070"/>
              </a:solidFill>
            </a:endParaRPr>
          </a:p>
          <a:p>
            <a:pPr indent="-336550" lvl="1" marL="914400" rtl="0" algn="l">
              <a:lnSpc>
                <a:spcPct val="150000"/>
              </a:lnSpc>
              <a:spcBef>
                <a:spcPts val="0"/>
              </a:spcBef>
              <a:spcAft>
                <a:spcPts val="0"/>
              </a:spcAft>
              <a:buClr>
                <a:srgbClr val="757070"/>
              </a:buClr>
              <a:buSzPts val="1700"/>
              <a:buChar char="○"/>
            </a:pPr>
            <a:r>
              <a:rPr lang="en-US" sz="1700">
                <a:solidFill>
                  <a:srgbClr val="757070"/>
                </a:solidFill>
              </a:rPr>
              <a:t>SSC will suggest learning materials for your tutoring sessions from LANEFL’s office. </a:t>
            </a:r>
            <a:endParaRPr sz="1700">
              <a:solidFill>
                <a:srgbClr val="757070"/>
              </a:solidFill>
            </a:endParaRPr>
          </a:p>
          <a:p>
            <a:pPr indent="-336550" lvl="2" marL="1371600" rtl="0" algn="l">
              <a:lnSpc>
                <a:spcPct val="150000"/>
              </a:lnSpc>
              <a:spcBef>
                <a:spcPts val="0"/>
              </a:spcBef>
              <a:spcAft>
                <a:spcPts val="0"/>
              </a:spcAft>
              <a:buClr>
                <a:srgbClr val="757070"/>
              </a:buClr>
              <a:buSzPts val="1700"/>
              <a:buChar char="■"/>
            </a:pPr>
            <a:r>
              <a:rPr lang="en-US" sz="1700">
                <a:solidFill>
                  <a:srgbClr val="757070"/>
                </a:solidFill>
              </a:rPr>
              <a:t>You can pick these up at the office any time Monday-Friday 9-4!</a:t>
            </a:r>
            <a:endParaRPr sz="1700">
              <a:solidFill>
                <a:srgbClr val="757070"/>
              </a:solidFill>
            </a:endParaRPr>
          </a:p>
          <a:p>
            <a:pPr indent="0" lvl="1" marL="457200" marR="0" rtl="0" algn="l">
              <a:lnSpc>
                <a:spcPct val="150000"/>
              </a:lnSpc>
              <a:spcBef>
                <a:spcPts val="0"/>
              </a:spcBef>
              <a:spcAft>
                <a:spcPts val="0"/>
              </a:spcAft>
              <a:buClr>
                <a:schemeClr val="dk1"/>
              </a:buClr>
              <a:buSzPts val="2000"/>
              <a:buFont typeface="Arial"/>
              <a:buNone/>
            </a:pPr>
            <a:r>
              <a:t/>
            </a:r>
            <a:endParaRPr b="1" i="0" sz="1600" u="none" cap="none" strike="noStrike">
              <a:solidFill>
                <a:srgbClr val="757070"/>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6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2020-04-08T15:46:56Z</dcterms:created>
  <dc:creator>Christine Austin</dc:creator>
</cp:coreProperties>
</file>